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handoutMasterIdLst>
    <p:handoutMasterId r:id="rId16"/>
  </p:handoutMasterIdLst>
  <p:sldIdLst>
    <p:sldId id="256" r:id="rId2"/>
    <p:sldId id="279" r:id="rId3"/>
    <p:sldId id="288" r:id="rId4"/>
    <p:sldId id="275" r:id="rId5"/>
    <p:sldId id="274" r:id="rId6"/>
    <p:sldId id="283" r:id="rId7"/>
    <p:sldId id="285" r:id="rId8"/>
    <p:sldId id="292" r:id="rId9"/>
    <p:sldId id="291" r:id="rId10"/>
    <p:sldId id="293" r:id="rId11"/>
    <p:sldId id="289" r:id="rId12"/>
    <p:sldId id="290" r:id="rId13"/>
    <p:sldId id="287" r:id="rId14"/>
  </p:sldIdLst>
  <p:sldSz cx="9144000" cy="6858000" type="screen4x3"/>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Kari" initials="LK"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95C1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Normaali tyyli 2 - Korostu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Normaali tyyli 2 - Korostu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Normaali tyyli 2 - Korostu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C083E6E3-FA7D-4D7B-A595-EF9225AFEA82}" styleName="Vaalea tyyli 1 - Korostus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C2FFA5D-87B4-456A-9821-1D502468CF0F}" styleName="Teematyyli 1 - Korostu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Normaali tyyli 1 - Korostu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E171933-4619-4E11-9A3F-F7608DF75F80}" styleName="Normaali tyyli 1 - Korostu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FECB4D8-DB02-4DC6-A0A2-4F2EBAE1DC90}" styleName="Normaali tyyli 1 - Korostu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21E4AEA4-8DFA-4A89-87EB-49C32662AFE0}" styleName="Normaali tyyli 2 - Korostu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Normaali tyyli 2 - Korostu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Normaali tyyli 2 - Korostu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85BE263C-DBD7-4A20-BB59-AAB30ACAA65A}" styleName="Normaali tyyli 3 - Korostus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Normaali tyyli 3 - Korostus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Normaali tyyli 3 - Korostu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505E3EF-67EA-436B-97B2-0124C06EBD24}" styleName="Normaali tyyli 4 - Korostu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91EBBBCC-DAD2-459C-BE2E-F6DE35CF9A28}" styleName="Tumma tyyli 2 - Korostus 3/Korostus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Tumma tyyli 2 - Korostus 1/Korostus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Tumma tyyli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46F890A9-2807-4EBB-B81D-B2AA78EC7F39}" styleName="Tumma tyyli 2 - Korostus 5/Korostus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DCAF9ED-07DC-4A11-8D7F-57B35C25682E}" styleName="Normaali tyyli 1 - Korostu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75DCB02-9BB8-47FD-8907-85C794F793BA}" styleName="Teematyyli 1 - Korostus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8799B23B-EC83-4686-B30A-512413B5E67A}" styleName="Vaalea tyyli 3 - Korostus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C4B1156A-380E-4F78-BDF5-A606A8083BF9}" styleName="Normaali tyyli 4 - Korostu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8A107856-5554-42FB-B03E-39F5DBC370BA}" styleName="Normaali tyyli 4 - Korostu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Normaali tyyli 4 - Korostu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F2DE63D5-997A-4646-A377-4702673A728D}" styleName="Vaalea tyyli 2 - Korostus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Vaalea tyyli 2 - Korostus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Vaalea tyyli 2 - Korostus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84E427A-3D55-4303-BF80-6455036E1DE7}" styleName="Teematyyli 1 - Korostus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eematyyli 1 - Korostus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4660"/>
  </p:normalViewPr>
  <p:slideViewPr>
    <p:cSldViewPr snapToGrid="0" showGuides="1">
      <p:cViewPr varScale="1">
        <p:scale>
          <a:sx n="132" d="100"/>
          <a:sy n="132" d="100"/>
        </p:scale>
        <p:origin x="876" y="132"/>
      </p:cViewPr>
      <p:guideLst>
        <p:guide orient="horz" pos="2160"/>
        <p:guide pos="2880"/>
      </p:guideLst>
    </p:cSldViewPr>
  </p:slideViewPr>
  <p:notesTextViewPr>
    <p:cViewPr>
      <p:scale>
        <a:sx n="1" d="1"/>
        <a:sy n="1" d="1"/>
      </p:scale>
      <p:origin x="0" y="0"/>
    </p:cViewPr>
  </p:notesTextViewPr>
  <p:notesViewPr>
    <p:cSldViewPr snapToGrid="0" showGuides="1">
      <p:cViewPr varScale="1">
        <p:scale>
          <a:sx n="90" d="100"/>
          <a:sy n="90" d="100"/>
        </p:scale>
        <p:origin x="2838"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D18AC8-B296-4B3A-A7FE-AFABD3CB88EE}" type="doc">
      <dgm:prSet loTypeId="urn:microsoft.com/office/officeart/2005/8/layout/default#1" loCatId="list" qsTypeId="urn:microsoft.com/office/officeart/2005/8/quickstyle/simple1" qsCatId="simple" csTypeId="urn:microsoft.com/office/officeart/2005/8/colors/accent6_2" csCatId="accent6" phldr="1"/>
      <dgm:spPr/>
      <dgm:t>
        <a:bodyPr/>
        <a:lstStyle/>
        <a:p>
          <a:endParaRPr lang="sv-SE"/>
        </a:p>
      </dgm:t>
    </dgm:pt>
    <dgm:pt modelId="{136AE478-5E40-4C45-89EF-571429516FA0}">
      <dgm:prSet phldrT="[Text]" custT="1"/>
      <dgm:spPr>
        <a:solidFill>
          <a:srgbClr val="80AADC"/>
        </a:solidFill>
        <a:ln w="0">
          <a:noFill/>
        </a:ln>
      </dgm:spPr>
      <dgm:t>
        <a:bodyPr/>
        <a:lstStyle/>
        <a:p>
          <a:r>
            <a:rPr lang="sv-SE" sz="1200" b="1" dirty="0" smtClean="0">
              <a:latin typeface="+mj-lt"/>
              <a:ea typeface="Tahoma" panose="020B0604030504040204" pitchFamily="34" charset="0"/>
              <a:cs typeface="Tahoma" panose="020B0604030504040204" pitchFamily="34" charset="0"/>
            </a:rPr>
            <a:t>Competitive economy </a:t>
          </a:r>
          <a:br>
            <a:rPr lang="sv-SE" sz="1200" b="1" dirty="0" smtClean="0">
              <a:latin typeface="+mj-lt"/>
              <a:ea typeface="Tahoma" panose="020B0604030504040204" pitchFamily="34" charset="0"/>
              <a:cs typeface="Tahoma" panose="020B0604030504040204" pitchFamily="34" charset="0"/>
            </a:rPr>
          </a:br>
          <a:r>
            <a:rPr lang="sv-SE" sz="1200" b="1" dirty="0" smtClean="0">
              <a:latin typeface="+mj-lt"/>
              <a:ea typeface="Tahoma" panose="020B0604030504040204" pitchFamily="34" charset="0"/>
              <a:cs typeface="Tahoma" panose="020B0604030504040204" pitchFamily="34" charset="0"/>
            </a:rPr>
            <a:t>of the region</a:t>
          </a:r>
        </a:p>
        <a:p>
          <a:r>
            <a:rPr lang="sv-SE" sz="1200" b="0" noProof="0" dirty="0" smtClean="0">
              <a:latin typeface="+mj-lt"/>
              <a:ea typeface="Tahoma" panose="020B0604030504040204" pitchFamily="34" charset="0"/>
              <a:cs typeface="Tahoma" panose="020B0604030504040204" pitchFamily="34" charset="0"/>
            </a:rPr>
            <a:t>(29 meur)</a:t>
          </a:r>
          <a:endParaRPr lang="en-US" sz="1200" b="0" noProof="0" dirty="0">
            <a:latin typeface="+mj-lt"/>
          </a:endParaRPr>
        </a:p>
      </dgm:t>
    </dgm:pt>
    <dgm:pt modelId="{7341E569-DBE1-41F1-BB0D-C7EA36415956}" type="parTrans" cxnId="{0FB5DD6B-3550-41FD-94CA-1E2F9E0A6F0C}">
      <dgm:prSet/>
      <dgm:spPr/>
      <dgm:t>
        <a:bodyPr/>
        <a:lstStyle/>
        <a:p>
          <a:endParaRPr lang="en-US" sz="1200" noProof="0">
            <a:latin typeface="Arial Narrow" panose="020B0606020202030204" pitchFamily="34" charset="0"/>
          </a:endParaRPr>
        </a:p>
      </dgm:t>
    </dgm:pt>
    <dgm:pt modelId="{1077AB2E-8840-4851-9EC9-8F126CA86534}" type="sibTrans" cxnId="{0FB5DD6B-3550-41FD-94CA-1E2F9E0A6F0C}">
      <dgm:prSet/>
      <dgm:spPr/>
      <dgm:t>
        <a:bodyPr/>
        <a:lstStyle/>
        <a:p>
          <a:endParaRPr lang="en-US" sz="1200" noProof="0">
            <a:latin typeface="Arial Narrow" panose="020B0606020202030204" pitchFamily="34" charset="0"/>
          </a:endParaRPr>
        </a:p>
      </dgm:t>
    </dgm:pt>
    <dgm:pt modelId="{AE90081A-B189-4B6B-AB4D-F79D2DD69C6B}">
      <dgm:prSet phldrT="[Text]" custT="1"/>
      <dgm:spPr>
        <a:solidFill>
          <a:srgbClr val="95C12B"/>
        </a:solidFill>
        <a:ln w="0">
          <a:noFill/>
        </a:ln>
      </dgm:spPr>
      <dgm:t>
        <a:bodyPr/>
        <a:lstStyle/>
        <a:p>
          <a:r>
            <a:rPr lang="en-US" sz="1200" b="1" dirty="0" smtClean="0">
              <a:latin typeface="+mj-lt"/>
              <a:ea typeface="Tahoma" panose="020B0604030504040204" pitchFamily="34" charset="0"/>
              <a:cs typeface="Tahoma" panose="020B0604030504040204" pitchFamily="34" charset="0"/>
            </a:rPr>
            <a:t>Sustainable use of </a:t>
          </a:r>
          <a:br>
            <a:rPr lang="en-US" sz="1200" b="1" dirty="0" smtClean="0">
              <a:latin typeface="+mj-lt"/>
              <a:ea typeface="Tahoma" panose="020B0604030504040204" pitchFamily="34" charset="0"/>
              <a:cs typeface="Tahoma" panose="020B0604030504040204" pitchFamily="34" charset="0"/>
            </a:rPr>
          </a:br>
          <a:r>
            <a:rPr lang="en-US" sz="1200" b="1" dirty="0" smtClean="0">
              <a:latin typeface="+mj-lt"/>
              <a:ea typeface="Tahoma" panose="020B0604030504040204" pitchFamily="34" charset="0"/>
              <a:cs typeface="Tahoma" panose="020B0604030504040204" pitchFamily="34" charset="0"/>
            </a:rPr>
            <a:t>common resources</a:t>
          </a:r>
        </a:p>
        <a:p>
          <a:r>
            <a:rPr lang="en-US" sz="1200" dirty="0" smtClean="0">
              <a:latin typeface="+mj-lt"/>
              <a:ea typeface="Tahoma" panose="020B0604030504040204" pitchFamily="34" charset="0"/>
              <a:cs typeface="Tahoma" panose="020B0604030504040204" pitchFamily="34" charset="0"/>
            </a:rPr>
            <a:t>(37 </a:t>
          </a:r>
          <a:r>
            <a:rPr lang="en-US" sz="1200" dirty="0" err="1" smtClean="0">
              <a:latin typeface="+mj-lt"/>
              <a:ea typeface="Tahoma" panose="020B0604030504040204" pitchFamily="34" charset="0"/>
              <a:cs typeface="Tahoma" panose="020B0604030504040204" pitchFamily="34" charset="0"/>
            </a:rPr>
            <a:t>meur</a:t>
          </a:r>
          <a:r>
            <a:rPr lang="en-US" sz="1200" dirty="0" smtClean="0">
              <a:latin typeface="+mj-lt"/>
              <a:ea typeface="Tahoma" panose="020B0604030504040204" pitchFamily="34" charset="0"/>
              <a:cs typeface="Tahoma" panose="020B0604030504040204" pitchFamily="34" charset="0"/>
            </a:rPr>
            <a:t>)</a:t>
          </a:r>
          <a:endParaRPr lang="en-US" sz="1200" noProof="0" dirty="0">
            <a:latin typeface="+mj-lt"/>
            <a:ea typeface="Tahoma" panose="020B0604030504040204" pitchFamily="34" charset="0"/>
            <a:cs typeface="Tahoma" panose="020B0604030504040204" pitchFamily="34" charset="0"/>
          </a:endParaRPr>
        </a:p>
      </dgm:t>
    </dgm:pt>
    <dgm:pt modelId="{486644E0-87DB-483D-AC81-4D4AC75A513C}" type="parTrans" cxnId="{2D3E7B10-E050-4D73-AEE7-F3C493D1B822}">
      <dgm:prSet/>
      <dgm:spPr/>
      <dgm:t>
        <a:bodyPr/>
        <a:lstStyle/>
        <a:p>
          <a:endParaRPr lang="en-US" sz="1200" noProof="0">
            <a:latin typeface="Arial Narrow" panose="020B0606020202030204" pitchFamily="34" charset="0"/>
          </a:endParaRPr>
        </a:p>
      </dgm:t>
    </dgm:pt>
    <dgm:pt modelId="{2B962EEC-F5C7-46F8-BCBF-8F227082D9AB}" type="sibTrans" cxnId="{2D3E7B10-E050-4D73-AEE7-F3C493D1B822}">
      <dgm:prSet/>
      <dgm:spPr/>
      <dgm:t>
        <a:bodyPr/>
        <a:lstStyle/>
        <a:p>
          <a:endParaRPr lang="en-US" sz="1200" noProof="0">
            <a:latin typeface="Arial Narrow" panose="020B0606020202030204" pitchFamily="34" charset="0"/>
          </a:endParaRPr>
        </a:p>
      </dgm:t>
    </dgm:pt>
    <dgm:pt modelId="{27D38EEE-9BB6-4632-87B3-FF9A3448FB12}">
      <dgm:prSet phldrT="[Text]" custT="1"/>
      <dgm:spPr>
        <a:solidFill>
          <a:schemeClr val="accent4"/>
        </a:solidFill>
        <a:ln w="0">
          <a:noFill/>
        </a:ln>
      </dgm:spPr>
      <dgm:t>
        <a:bodyPr/>
        <a:lstStyle/>
        <a:p>
          <a:r>
            <a:rPr lang="en-US" sz="1200" b="1" dirty="0" smtClean="0">
              <a:latin typeface="+mj-lt"/>
              <a:ea typeface="Tahoma" panose="020B0604030504040204" pitchFamily="34" charset="0"/>
              <a:cs typeface="Tahoma" panose="020B0604030504040204" pitchFamily="34" charset="0"/>
            </a:rPr>
            <a:t>Well-connected region</a:t>
          </a:r>
        </a:p>
        <a:p>
          <a:r>
            <a:rPr lang="en-US" sz="1200" noProof="0" dirty="0" smtClean="0">
              <a:latin typeface="+mj-lt"/>
              <a:ea typeface="Tahoma" panose="020B0604030504040204" pitchFamily="34" charset="0"/>
              <a:cs typeface="Tahoma" panose="020B0604030504040204" pitchFamily="34" charset="0"/>
            </a:rPr>
            <a:t>(37 </a:t>
          </a:r>
          <a:r>
            <a:rPr lang="en-US" sz="1200" noProof="0" dirty="0" err="1" smtClean="0">
              <a:latin typeface="+mj-lt"/>
              <a:ea typeface="Tahoma" panose="020B0604030504040204" pitchFamily="34" charset="0"/>
              <a:cs typeface="Tahoma" panose="020B0604030504040204" pitchFamily="34" charset="0"/>
            </a:rPr>
            <a:t>meur</a:t>
          </a:r>
          <a:r>
            <a:rPr lang="en-US" sz="1200" noProof="0" dirty="0" smtClean="0">
              <a:latin typeface="+mj-lt"/>
              <a:ea typeface="Tahoma" panose="020B0604030504040204" pitchFamily="34" charset="0"/>
              <a:cs typeface="Tahoma" panose="020B0604030504040204" pitchFamily="34" charset="0"/>
            </a:rPr>
            <a:t>)</a:t>
          </a:r>
          <a:endParaRPr lang="en-US" sz="1200" noProof="0" dirty="0">
            <a:latin typeface="+mj-lt"/>
            <a:ea typeface="Tahoma" panose="020B0604030504040204" pitchFamily="34" charset="0"/>
            <a:cs typeface="Tahoma" panose="020B0604030504040204" pitchFamily="34" charset="0"/>
          </a:endParaRPr>
        </a:p>
      </dgm:t>
    </dgm:pt>
    <dgm:pt modelId="{ED677FDF-8784-477D-A46F-E391B95DCEC8}" type="parTrans" cxnId="{D427535F-45F3-49E3-960A-BF727E21F1B9}">
      <dgm:prSet/>
      <dgm:spPr/>
      <dgm:t>
        <a:bodyPr/>
        <a:lstStyle/>
        <a:p>
          <a:endParaRPr lang="en-US" sz="1200" noProof="0">
            <a:latin typeface="Arial Narrow" panose="020B0606020202030204" pitchFamily="34" charset="0"/>
          </a:endParaRPr>
        </a:p>
      </dgm:t>
    </dgm:pt>
    <dgm:pt modelId="{D7921E7E-8482-4D36-9D21-36EF30690E3E}" type="sibTrans" cxnId="{D427535F-45F3-49E3-960A-BF727E21F1B9}">
      <dgm:prSet/>
      <dgm:spPr/>
      <dgm:t>
        <a:bodyPr/>
        <a:lstStyle/>
        <a:p>
          <a:endParaRPr lang="en-US" sz="1200" noProof="0">
            <a:latin typeface="Arial Narrow" panose="020B0606020202030204" pitchFamily="34" charset="0"/>
          </a:endParaRPr>
        </a:p>
      </dgm:t>
    </dgm:pt>
    <dgm:pt modelId="{712E4C35-6BD3-4966-8CD8-02977D5C550D}">
      <dgm:prSet phldrT="[Text]" custT="1"/>
      <dgm:spPr>
        <a:solidFill>
          <a:srgbClr val="C10311"/>
        </a:solidFill>
        <a:ln w="0">
          <a:noFill/>
        </a:ln>
      </dgm:spPr>
      <dgm:t>
        <a:bodyPr/>
        <a:lstStyle/>
        <a:p>
          <a:r>
            <a:rPr lang="en-US" sz="1200" b="1" dirty="0" smtClean="0">
              <a:latin typeface="+mj-lt"/>
              <a:ea typeface="Tahoma" panose="020B0604030504040204" pitchFamily="34" charset="0"/>
              <a:cs typeface="Tahoma" panose="020B0604030504040204" pitchFamily="34" charset="0"/>
            </a:rPr>
            <a:t>Skilled and socially</a:t>
          </a:r>
          <a:br>
            <a:rPr lang="en-US" sz="1200" b="1" dirty="0" smtClean="0">
              <a:latin typeface="+mj-lt"/>
              <a:ea typeface="Tahoma" panose="020B0604030504040204" pitchFamily="34" charset="0"/>
              <a:cs typeface="Tahoma" panose="020B0604030504040204" pitchFamily="34" charset="0"/>
            </a:rPr>
          </a:br>
          <a:r>
            <a:rPr lang="en-US" sz="1200" b="1" dirty="0" smtClean="0">
              <a:latin typeface="+mj-lt"/>
              <a:ea typeface="Tahoma" panose="020B0604030504040204" pitchFamily="34" charset="0"/>
              <a:cs typeface="Tahoma" panose="020B0604030504040204" pitchFamily="34" charset="0"/>
            </a:rPr>
            <a:t> inclusive region</a:t>
          </a:r>
        </a:p>
        <a:p>
          <a:r>
            <a:rPr lang="en-US" sz="1200" dirty="0" smtClean="0">
              <a:latin typeface="+mj-lt"/>
              <a:ea typeface="Tahoma" panose="020B0604030504040204" pitchFamily="34" charset="0"/>
              <a:cs typeface="Tahoma" panose="020B0604030504040204" pitchFamily="34" charset="0"/>
            </a:rPr>
            <a:t>(12 </a:t>
          </a:r>
          <a:r>
            <a:rPr lang="en-US" sz="1200" dirty="0" err="1" smtClean="0">
              <a:latin typeface="+mj-lt"/>
              <a:ea typeface="Tahoma" panose="020B0604030504040204" pitchFamily="34" charset="0"/>
              <a:cs typeface="Tahoma" panose="020B0604030504040204" pitchFamily="34" charset="0"/>
            </a:rPr>
            <a:t>meur</a:t>
          </a:r>
          <a:r>
            <a:rPr lang="en-US" sz="1200" dirty="0" smtClean="0">
              <a:latin typeface="+mj-lt"/>
              <a:ea typeface="Tahoma" panose="020B0604030504040204" pitchFamily="34" charset="0"/>
              <a:cs typeface="Tahoma" panose="020B0604030504040204" pitchFamily="34" charset="0"/>
            </a:rPr>
            <a:t>)</a:t>
          </a:r>
          <a:endParaRPr lang="en-US" sz="1200" noProof="0" dirty="0">
            <a:latin typeface="+mj-lt"/>
            <a:ea typeface="Tahoma" panose="020B0604030504040204" pitchFamily="34" charset="0"/>
            <a:cs typeface="Tahoma" panose="020B0604030504040204" pitchFamily="34" charset="0"/>
          </a:endParaRPr>
        </a:p>
      </dgm:t>
    </dgm:pt>
    <dgm:pt modelId="{0F3D7B01-C213-445B-A77C-136C3C919EBE}" type="parTrans" cxnId="{CAF5DBE4-6875-46D5-8D80-33C6565AAE89}">
      <dgm:prSet/>
      <dgm:spPr/>
      <dgm:t>
        <a:bodyPr/>
        <a:lstStyle/>
        <a:p>
          <a:endParaRPr lang="en-US" sz="1200" noProof="0">
            <a:latin typeface="Arial Narrow" panose="020B0606020202030204" pitchFamily="34" charset="0"/>
          </a:endParaRPr>
        </a:p>
      </dgm:t>
    </dgm:pt>
    <dgm:pt modelId="{E30E03DA-AF12-47F9-A660-23FA3528A90E}" type="sibTrans" cxnId="{CAF5DBE4-6875-46D5-8D80-33C6565AAE89}">
      <dgm:prSet/>
      <dgm:spPr/>
      <dgm:t>
        <a:bodyPr/>
        <a:lstStyle/>
        <a:p>
          <a:endParaRPr lang="en-US" sz="1200" noProof="0">
            <a:latin typeface="Arial Narrow" panose="020B0606020202030204" pitchFamily="34" charset="0"/>
          </a:endParaRPr>
        </a:p>
      </dgm:t>
    </dgm:pt>
    <dgm:pt modelId="{F6CF9D31-BC06-422B-A216-1035E0EBFE77}" type="pres">
      <dgm:prSet presAssocID="{BDD18AC8-B296-4B3A-A7FE-AFABD3CB88EE}" presName="diagram" presStyleCnt="0">
        <dgm:presLayoutVars>
          <dgm:dir/>
          <dgm:resizeHandles val="exact"/>
        </dgm:presLayoutVars>
      </dgm:prSet>
      <dgm:spPr/>
      <dgm:t>
        <a:bodyPr/>
        <a:lstStyle/>
        <a:p>
          <a:endParaRPr lang="sv-SE"/>
        </a:p>
      </dgm:t>
    </dgm:pt>
    <dgm:pt modelId="{25A952A7-9A29-4272-99A0-BD8EA68C15B2}" type="pres">
      <dgm:prSet presAssocID="{136AE478-5E40-4C45-89EF-571429516FA0}" presName="node" presStyleLbl="node1" presStyleIdx="0" presStyleCnt="4" custScaleY="84794" custLinFactNeighborX="14340" custLinFactNeighborY="-6895">
        <dgm:presLayoutVars>
          <dgm:bulletEnabled val="1"/>
        </dgm:presLayoutVars>
      </dgm:prSet>
      <dgm:spPr>
        <a:prstGeom prst="roundRect">
          <a:avLst/>
        </a:prstGeom>
      </dgm:spPr>
      <dgm:t>
        <a:bodyPr/>
        <a:lstStyle/>
        <a:p>
          <a:endParaRPr lang="sv-SE"/>
        </a:p>
      </dgm:t>
    </dgm:pt>
    <dgm:pt modelId="{7632F75C-3799-42F5-B1DC-BD0537E7FE06}" type="pres">
      <dgm:prSet presAssocID="{1077AB2E-8840-4851-9EC9-8F126CA86534}" presName="sibTrans" presStyleCnt="0"/>
      <dgm:spPr/>
      <dgm:t>
        <a:bodyPr/>
        <a:lstStyle/>
        <a:p>
          <a:endParaRPr lang="en-US"/>
        </a:p>
      </dgm:t>
    </dgm:pt>
    <dgm:pt modelId="{60A3ADA3-97D3-43B3-AE0C-F0240FFE061B}" type="pres">
      <dgm:prSet presAssocID="{AE90081A-B189-4B6B-AB4D-F79D2DD69C6B}" presName="node" presStyleLbl="node1" presStyleIdx="1" presStyleCnt="4" custScaleY="84794" custLinFactNeighborX="7297" custLinFactNeighborY="-6895">
        <dgm:presLayoutVars>
          <dgm:bulletEnabled val="1"/>
        </dgm:presLayoutVars>
      </dgm:prSet>
      <dgm:spPr>
        <a:prstGeom prst="roundRect">
          <a:avLst/>
        </a:prstGeom>
      </dgm:spPr>
      <dgm:t>
        <a:bodyPr/>
        <a:lstStyle/>
        <a:p>
          <a:endParaRPr lang="sv-SE"/>
        </a:p>
      </dgm:t>
    </dgm:pt>
    <dgm:pt modelId="{1A30F5C7-E605-47CE-9679-2FDF4D956235}" type="pres">
      <dgm:prSet presAssocID="{2B962EEC-F5C7-46F8-BCBF-8F227082D9AB}" presName="sibTrans" presStyleCnt="0"/>
      <dgm:spPr/>
      <dgm:t>
        <a:bodyPr/>
        <a:lstStyle/>
        <a:p>
          <a:endParaRPr lang="en-US"/>
        </a:p>
      </dgm:t>
    </dgm:pt>
    <dgm:pt modelId="{00538789-D419-46DE-9558-2F2A8915C79A}" type="pres">
      <dgm:prSet presAssocID="{27D38EEE-9BB6-4632-87B3-FF9A3448FB12}" presName="node" presStyleLbl="node1" presStyleIdx="2" presStyleCnt="4" custScaleY="84794" custLinFactNeighborY="-6895">
        <dgm:presLayoutVars>
          <dgm:bulletEnabled val="1"/>
        </dgm:presLayoutVars>
      </dgm:prSet>
      <dgm:spPr>
        <a:prstGeom prst="roundRect">
          <a:avLst/>
        </a:prstGeom>
      </dgm:spPr>
      <dgm:t>
        <a:bodyPr/>
        <a:lstStyle/>
        <a:p>
          <a:endParaRPr lang="sv-SE"/>
        </a:p>
      </dgm:t>
    </dgm:pt>
    <dgm:pt modelId="{0786844A-D0DC-4594-B808-3F872D00AAFC}" type="pres">
      <dgm:prSet presAssocID="{D7921E7E-8482-4D36-9D21-36EF30690E3E}" presName="sibTrans" presStyleCnt="0"/>
      <dgm:spPr/>
      <dgm:t>
        <a:bodyPr/>
        <a:lstStyle/>
        <a:p>
          <a:endParaRPr lang="en-US"/>
        </a:p>
      </dgm:t>
    </dgm:pt>
    <dgm:pt modelId="{A1BFF7B2-16BB-4E97-8445-0C0629174056}" type="pres">
      <dgm:prSet presAssocID="{712E4C35-6BD3-4966-8CD8-02977D5C550D}" presName="node" presStyleLbl="node1" presStyleIdx="3" presStyleCnt="4" custScaleY="84794" custLinFactNeighborX="-6971" custLinFactNeighborY="-6895">
        <dgm:presLayoutVars>
          <dgm:bulletEnabled val="1"/>
        </dgm:presLayoutVars>
      </dgm:prSet>
      <dgm:spPr>
        <a:prstGeom prst="roundRect">
          <a:avLst/>
        </a:prstGeom>
      </dgm:spPr>
      <dgm:t>
        <a:bodyPr/>
        <a:lstStyle/>
        <a:p>
          <a:endParaRPr lang="sv-SE"/>
        </a:p>
      </dgm:t>
    </dgm:pt>
  </dgm:ptLst>
  <dgm:cxnLst>
    <dgm:cxn modelId="{1D50F57D-8D18-4781-A9F1-CD16F66CAFD2}" type="presOf" srcId="{27D38EEE-9BB6-4632-87B3-FF9A3448FB12}" destId="{00538789-D419-46DE-9558-2F2A8915C79A}" srcOrd="0" destOrd="0" presId="urn:microsoft.com/office/officeart/2005/8/layout/default#1"/>
    <dgm:cxn modelId="{52212D95-931E-423F-9777-FD3BB0F84584}" type="presOf" srcId="{AE90081A-B189-4B6B-AB4D-F79D2DD69C6B}" destId="{60A3ADA3-97D3-43B3-AE0C-F0240FFE061B}" srcOrd="0" destOrd="0" presId="urn:microsoft.com/office/officeart/2005/8/layout/default#1"/>
    <dgm:cxn modelId="{CAF5DBE4-6875-46D5-8D80-33C6565AAE89}" srcId="{BDD18AC8-B296-4B3A-A7FE-AFABD3CB88EE}" destId="{712E4C35-6BD3-4966-8CD8-02977D5C550D}" srcOrd="3" destOrd="0" parTransId="{0F3D7B01-C213-445B-A77C-136C3C919EBE}" sibTransId="{E30E03DA-AF12-47F9-A660-23FA3528A90E}"/>
    <dgm:cxn modelId="{DC68DB1D-B9B9-4C94-A377-528BE017AA88}" type="presOf" srcId="{BDD18AC8-B296-4B3A-A7FE-AFABD3CB88EE}" destId="{F6CF9D31-BC06-422B-A216-1035E0EBFE77}" srcOrd="0" destOrd="0" presId="urn:microsoft.com/office/officeart/2005/8/layout/default#1"/>
    <dgm:cxn modelId="{E30B5526-2C2C-4418-9022-52CAB19FAB4A}" type="presOf" srcId="{136AE478-5E40-4C45-89EF-571429516FA0}" destId="{25A952A7-9A29-4272-99A0-BD8EA68C15B2}" srcOrd="0" destOrd="0" presId="urn:microsoft.com/office/officeart/2005/8/layout/default#1"/>
    <dgm:cxn modelId="{D427535F-45F3-49E3-960A-BF727E21F1B9}" srcId="{BDD18AC8-B296-4B3A-A7FE-AFABD3CB88EE}" destId="{27D38EEE-9BB6-4632-87B3-FF9A3448FB12}" srcOrd="2" destOrd="0" parTransId="{ED677FDF-8784-477D-A46F-E391B95DCEC8}" sibTransId="{D7921E7E-8482-4D36-9D21-36EF30690E3E}"/>
    <dgm:cxn modelId="{2D3E7B10-E050-4D73-AEE7-F3C493D1B822}" srcId="{BDD18AC8-B296-4B3A-A7FE-AFABD3CB88EE}" destId="{AE90081A-B189-4B6B-AB4D-F79D2DD69C6B}" srcOrd="1" destOrd="0" parTransId="{486644E0-87DB-483D-AC81-4D4AC75A513C}" sibTransId="{2B962EEC-F5C7-46F8-BCBF-8F227082D9AB}"/>
    <dgm:cxn modelId="{9CB0F2D4-D33A-4ADB-A510-97AD547B1385}" type="presOf" srcId="{712E4C35-6BD3-4966-8CD8-02977D5C550D}" destId="{A1BFF7B2-16BB-4E97-8445-0C0629174056}" srcOrd="0" destOrd="0" presId="urn:microsoft.com/office/officeart/2005/8/layout/default#1"/>
    <dgm:cxn modelId="{0FB5DD6B-3550-41FD-94CA-1E2F9E0A6F0C}" srcId="{BDD18AC8-B296-4B3A-A7FE-AFABD3CB88EE}" destId="{136AE478-5E40-4C45-89EF-571429516FA0}" srcOrd="0" destOrd="0" parTransId="{7341E569-DBE1-41F1-BB0D-C7EA36415956}" sibTransId="{1077AB2E-8840-4851-9EC9-8F126CA86534}"/>
    <dgm:cxn modelId="{3B7DBAE5-5F53-4171-8ECB-B0CF9D011D4E}" type="presParOf" srcId="{F6CF9D31-BC06-422B-A216-1035E0EBFE77}" destId="{25A952A7-9A29-4272-99A0-BD8EA68C15B2}" srcOrd="0" destOrd="0" presId="urn:microsoft.com/office/officeart/2005/8/layout/default#1"/>
    <dgm:cxn modelId="{74DB2F44-6EEC-4226-85B7-C82FE8888F47}" type="presParOf" srcId="{F6CF9D31-BC06-422B-A216-1035E0EBFE77}" destId="{7632F75C-3799-42F5-B1DC-BD0537E7FE06}" srcOrd="1" destOrd="0" presId="urn:microsoft.com/office/officeart/2005/8/layout/default#1"/>
    <dgm:cxn modelId="{1B0FC141-92A3-4AF6-BC80-71A62ACB2548}" type="presParOf" srcId="{F6CF9D31-BC06-422B-A216-1035E0EBFE77}" destId="{60A3ADA3-97D3-43B3-AE0C-F0240FFE061B}" srcOrd="2" destOrd="0" presId="urn:microsoft.com/office/officeart/2005/8/layout/default#1"/>
    <dgm:cxn modelId="{092A78A6-06CA-48F5-8F75-C25CEC6A2D7C}" type="presParOf" srcId="{F6CF9D31-BC06-422B-A216-1035E0EBFE77}" destId="{1A30F5C7-E605-47CE-9679-2FDF4D956235}" srcOrd="3" destOrd="0" presId="urn:microsoft.com/office/officeart/2005/8/layout/default#1"/>
    <dgm:cxn modelId="{7439D53F-D780-48E2-9F0B-F4836D263F09}" type="presParOf" srcId="{F6CF9D31-BC06-422B-A216-1035E0EBFE77}" destId="{00538789-D419-46DE-9558-2F2A8915C79A}" srcOrd="4" destOrd="0" presId="urn:microsoft.com/office/officeart/2005/8/layout/default#1"/>
    <dgm:cxn modelId="{10E4913E-854A-4C06-A62D-3C6B18602957}" type="presParOf" srcId="{F6CF9D31-BC06-422B-A216-1035E0EBFE77}" destId="{0786844A-D0DC-4594-B808-3F872D00AAFC}" srcOrd="5" destOrd="0" presId="urn:microsoft.com/office/officeart/2005/8/layout/default#1"/>
    <dgm:cxn modelId="{5821AF9C-59D5-4E29-8267-7694D773DBEF}" type="presParOf" srcId="{F6CF9D31-BC06-422B-A216-1035E0EBFE77}" destId="{A1BFF7B2-16BB-4E97-8445-0C0629174056}" srcOrd="6" destOrd="0" presId="urn:microsoft.com/office/officeart/2005/8/layout/defaul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A952A7-9A29-4272-99A0-BD8EA68C15B2}">
      <dsp:nvSpPr>
        <dsp:cNvPr id="0" name=""/>
        <dsp:cNvSpPr/>
      </dsp:nvSpPr>
      <dsp:spPr>
        <a:xfrm>
          <a:off x="267899" y="89932"/>
          <a:ext cx="1851917" cy="942189"/>
        </a:xfrm>
        <a:prstGeom prst="roundRect">
          <a:avLst/>
        </a:prstGeom>
        <a:solidFill>
          <a:srgbClr val="80AADC"/>
        </a:solidFill>
        <a:ln w="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sv-SE" sz="1200" b="1" kern="1200" dirty="0" smtClean="0">
              <a:latin typeface="+mj-lt"/>
              <a:ea typeface="Tahoma" panose="020B0604030504040204" pitchFamily="34" charset="0"/>
              <a:cs typeface="Tahoma" panose="020B0604030504040204" pitchFamily="34" charset="0"/>
            </a:rPr>
            <a:t>Competitive economy </a:t>
          </a:r>
          <a:br>
            <a:rPr lang="sv-SE" sz="1200" b="1" kern="1200" dirty="0" smtClean="0">
              <a:latin typeface="+mj-lt"/>
              <a:ea typeface="Tahoma" panose="020B0604030504040204" pitchFamily="34" charset="0"/>
              <a:cs typeface="Tahoma" panose="020B0604030504040204" pitchFamily="34" charset="0"/>
            </a:rPr>
          </a:br>
          <a:r>
            <a:rPr lang="sv-SE" sz="1200" b="1" kern="1200" dirty="0" smtClean="0">
              <a:latin typeface="+mj-lt"/>
              <a:ea typeface="Tahoma" panose="020B0604030504040204" pitchFamily="34" charset="0"/>
              <a:cs typeface="Tahoma" panose="020B0604030504040204" pitchFamily="34" charset="0"/>
            </a:rPr>
            <a:t>of the region</a:t>
          </a:r>
        </a:p>
        <a:p>
          <a:pPr lvl="0" algn="ctr" defTabSz="533400">
            <a:lnSpc>
              <a:spcPct val="90000"/>
            </a:lnSpc>
            <a:spcBef>
              <a:spcPct val="0"/>
            </a:spcBef>
            <a:spcAft>
              <a:spcPct val="35000"/>
            </a:spcAft>
          </a:pPr>
          <a:r>
            <a:rPr lang="sv-SE" sz="1200" b="0" kern="1200" noProof="0" dirty="0" smtClean="0">
              <a:latin typeface="+mj-lt"/>
              <a:ea typeface="Tahoma" panose="020B0604030504040204" pitchFamily="34" charset="0"/>
              <a:cs typeface="Tahoma" panose="020B0604030504040204" pitchFamily="34" charset="0"/>
            </a:rPr>
            <a:t>(29 meur)</a:t>
          </a:r>
          <a:endParaRPr lang="en-US" sz="1200" b="0" kern="1200" noProof="0" dirty="0">
            <a:latin typeface="+mj-lt"/>
          </a:endParaRPr>
        </a:p>
      </dsp:txBody>
      <dsp:txXfrm>
        <a:off x="313893" y="135926"/>
        <a:ext cx="1759929" cy="850201"/>
      </dsp:txXfrm>
    </dsp:sp>
    <dsp:sp modelId="{60A3ADA3-97D3-43B3-AE0C-F0240FFE061B}">
      <dsp:nvSpPr>
        <dsp:cNvPr id="0" name=""/>
        <dsp:cNvSpPr/>
      </dsp:nvSpPr>
      <dsp:spPr>
        <a:xfrm>
          <a:off x="2174578" y="89932"/>
          <a:ext cx="1851917" cy="942189"/>
        </a:xfrm>
        <a:prstGeom prst="roundRect">
          <a:avLst/>
        </a:prstGeom>
        <a:solidFill>
          <a:srgbClr val="95C12B"/>
        </a:solidFill>
        <a:ln w="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latin typeface="+mj-lt"/>
              <a:ea typeface="Tahoma" panose="020B0604030504040204" pitchFamily="34" charset="0"/>
              <a:cs typeface="Tahoma" panose="020B0604030504040204" pitchFamily="34" charset="0"/>
            </a:rPr>
            <a:t>Sustainable use of </a:t>
          </a:r>
          <a:br>
            <a:rPr lang="en-US" sz="1200" b="1" kern="1200" dirty="0" smtClean="0">
              <a:latin typeface="+mj-lt"/>
              <a:ea typeface="Tahoma" panose="020B0604030504040204" pitchFamily="34" charset="0"/>
              <a:cs typeface="Tahoma" panose="020B0604030504040204" pitchFamily="34" charset="0"/>
            </a:rPr>
          </a:br>
          <a:r>
            <a:rPr lang="en-US" sz="1200" b="1" kern="1200" dirty="0" smtClean="0">
              <a:latin typeface="+mj-lt"/>
              <a:ea typeface="Tahoma" panose="020B0604030504040204" pitchFamily="34" charset="0"/>
              <a:cs typeface="Tahoma" panose="020B0604030504040204" pitchFamily="34" charset="0"/>
            </a:rPr>
            <a:t>common resources</a:t>
          </a:r>
        </a:p>
        <a:p>
          <a:pPr lvl="0" algn="ctr" defTabSz="533400">
            <a:lnSpc>
              <a:spcPct val="90000"/>
            </a:lnSpc>
            <a:spcBef>
              <a:spcPct val="0"/>
            </a:spcBef>
            <a:spcAft>
              <a:spcPct val="35000"/>
            </a:spcAft>
          </a:pPr>
          <a:r>
            <a:rPr lang="en-US" sz="1200" kern="1200" dirty="0" smtClean="0">
              <a:latin typeface="+mj-lt"/>
              <a:ea typeface="Tahoma" panose="020B0604030504040204" pitchFamily="34" charset="0"/>
              <a:cs typeface="Tahoma" panose="020B0604030504040204" pitchFamily="34" charset="0"/>
            </a:rPr>
            <a:t>(37 </a:t>
          </a:r>
          <a:r>
            <a:rPr lang="en-US" sz="1200" kern="1200" dirty="0" err="1" smtClean="0">
              <a:latin typeface="+mj-lt"/>
              <a:ea typeface="Tahoma" panose="020B0604030504040204" pitchFamily="34" charset="0"/>
              <a:cs typeface="Tahoma" panose="020B0604030504040204" pitchFamily="34" charset="0"/>
            </a:rPr>
            <a:t>meur</a:t>
          </a:r>
          <a:r>
            <a:rPr lang="en-US" sz="1200" kern="1200" dirty="0" smtClean="0">
              <a:latin typeface="+mj-lt"/>
              <a:ea typeface="Tahoma" panose="020B0604030504040204" pitchFamily="34" charset="0"/>
              <a:cs typeface="Tahoma" panose="020B0604030504040204" pitchFamily="34" charset="0"/>
            </a:rPr>
            <a:t>)</a:t>
          </a:r>
          <a:endParaRPr lang="en-US" sz="1200" kern="1200" noProof="0" dirty="0">
            <a:latin typeface="+mj-lt"/>
            <a:ea typeface="Tahoma" panose="020B0604030504040204" pitchFamily="34" charset="0"/>
            <a:cs typeface="Tahoma" panose="020B0604030504040204" pitchFamily="34" charset="0"/>
          </a:endParaRPr>
        </a:p>
      </dsp:txBody>
      <dsp:txXfrm>
        <a:off x="2220572" y="135926"/>
        <a:ext cx="1759929" cy="850201"/>
      </dsp:txXfrm>
    </dsp:sp>
    <dsp:sp modelId="{00538789-D419-46DE-9558-2F2A8915C79A}">
      <dsp:nvSpPr>
        <dsp:cNvPr id="0" name=""/>
        <dsp:cNvSpPr/>
      </dsp:nvSpPr>
      <dsp:spPr>
        <a:xfrm>
          <a:off x="4076553" y="89932"/>
          <a:ext cx="1851917" cy="942189"/>
        </a:xfrm>
        <a:prstGeom prst="roundRect">
          <a:avLst/>
        </a:prstGeom>
        <a:solidFill>
          <a:schemeClr val="accent4"/>
        </a:solidFill>
        <a:ln w="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latin typeface="+mj-lt"/>
              <a:ea typeface="Tahoma" panose="020B0604030504040204" pitchFamily="34" charset="0"/>
              <a:cs typeface="Tahoma" panose="020B0604030504040204" pitchFamily="34" charset="0"/>
            </a:rPr>
            <a:t>Well-connected region</a:t>
          </a:r>
        </a:p>
        <a:p>
          <a:pPr lvl="0" algn="ctr" defTabSz="533400">
            <a:lnSpc>
              <a:spcPct val="90000"/>
            </a:lnSpc>
            <a:spcBef>
              <a:spcPct val="0"/>
            </a:spcBef>
            <a:spcAft>
              <a:spcPct val="35000"/>
            </a:spcAft>
          </a:pPr>
          <a:r>
            <a:rPr lang="en-US" sz="1200" kern="1200" noProof="0" dirty="0" smtClean="0">
              <a:latin typeface="+mj-lt"/>
              <a:ea typeface="Tahoma" panose="020B0604030504040204" pitchFamily="34" charset="0"/>
              <a:cs typeface="Tahoma" panose="020B0604030504040204" pitchFamily="34" charset="0"/>
            </a:rPr>
            <a:t>(37 </a:t>
          </a:r>
          <a:r>
            <a:rPr lang="en-US" sz="1200" kern="1200" noProof="0" dirty="0" err="1" smtClean="0">
              <a:latin typeface="+mj-lt"/>
              <a:ea typeface="Tahoma" panose="020B0604030504040204" pitchFamily="34" charset="0"/>
              <a:cs typeface="Tahoma" panose="020B0604030504040204" pitchFamily="34" charset="0"/>
            </a:rPr>
            <a:t>meur</a:t>
          </a:r>
          <a:r>
            <a:rPr lang="en-US" sz="1200" kern="1200" noProof="0" dirty="0" smtClean="0">
              <a:latin typeface="+mj-lt"/>
              <a:ea typeface="Tahoma" panose="020B0604030504040204" pitchFamily="34" charset="0"/>
              <a:cs typeface="Tahoma" panose="020B0604030504040204" pitchFamily="34" charset="0"/>
            </a:rPr>
            <a:t>)</a:t>
          </a:r>
          <a:endParaRPr lang="en-US" sz="1200" kern="1200" noProof="0" dirty="0">
            <a:latin typeface="+mj-lt"/>
            <a:ea typeface="Tahoma" panose="020B0604030504040204" pitchFamily="34" charset="0"/>
            <a:cs typeface="Tahoma" panose="020B0604030504040204" pitchFamily="34" charset="0"/>
          </a:endParaRPr>
        </a:p>
      </dsp:txBody>
      <dsp:txXfrm>
        <a:off x="4122547" y="135926"/>
        <a:ext cx="1759929" cy="850201"/>
      </dsp:txXfrm>
    </dsp:sp>
    <dsp:sp modelId="{A1BFF7B2-16BB-4E97-8445-0C0629174056}">
      <dsp:nvSpPr>
        <dsp:cNvPr id="0" name=""/>
        <dsp:cNvSpPr/>
      </dsp:nvSpPr>
      <dsp:spPr>
        <a:xfrm>
          <a:off x="5984565" y="89932"/>
          <a:ext cx="1851917" cy="942189"/>
        </a:xfrm>
        <a:prstGeom prst="roundRect">
          <a:avLst/>
        </a:prstGeom>
        <a:solidFill>
          <a:srgbClr val="C10311"/>
        </a:solidFill>
        <a:ln w="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latin typeface="+mj-lt"/>
              <a:ea typeface="Tahoma" panose="020B0604030504040204" pitchFamily="34" charset="0"/>
              <a:cs typeface="Tahoma" panose="020B0604030504040204" pitchFamily="34" charset="0"/>
            </a:rPr>
            <a:t>Skilled and socially</a:t>
          </a:r>
          <a:br>
            <a:rPr lang="en-US" sz="1200" b="1" kern="1200" dirty="0" smtClean="0">
              <a:latin typeface="+mj-lt"/>
              <a:ea typeface="Tahoma" panose="020B0604030504040204" pitchFamily="34" charset="0"/>
              <a:cs typeface="Tahoma" panose="020B0604030504040204" pitchFamily="34" charset="0"/>
            </a:rPr>
          </a:br>
          <a:r>
            <a:rPr lang="en-US" sz="1200" b="1" kern="1200" dirty="0" smtClean="0">
              <a:latin typeface="+mj-lt"/>
              <a:ea typeface="Tahoma" panose="020B0604030504040204" pitchFamily="34" charset="0"/>
              <a:cs typeface="Tahoma" panose="020B0604030504040204" pitchFamily="34" charset="0"/>
            </a:rPr>
            <a:t> inclusive region</a:t>
          </a:r>
        </a:p>
        <a:p>
          <a:pPr lvl="0" algn="ctr" defTabSz="533400">
            <a:lnSpc>
              <a:spcPct val="90000"/>
            </a:lnSpc>
            <a:spcBef>
              <a:spcPct val="0"/>
            </a:spcBef>
            <a:spcAft>
              <a:spcPct val="35000"/>
            </a:spcAft>
          </a:pPr>
          <a:r>
            <a:rPr lang="en-US" sz="1200" kern="1200" dirty="0" smtClean="0">
              <a:latin typeface="+mj-lt"/>
              <a:ea typeface="Tahoma" panose="020B0604030504040204" pitchFamily="34" charset="0"/>
              <a:cs typeface="Tahoma" panose="020B0604030504040204" pitchFamily="34" charset="0"/>
            </a:rPr>
            <a:t>(12 </a:t>
          </a:r>
          <a:r>
            <a:rPr lang="en-US" sz="1200" kern="1200" dirty="0" err="1" smtClean="0">
              <a:latin typeface="+mj-lt"/>
              <a:ea typeface="Tahoma" panose="020B0604030504040204" pitchFamily="34" charset="0"/>
              <a:cs typeface="Tahoma" panose="020B0604030504040204" pitchFamily="34" charset="0"/>
            </a:rPr>
            <a:t>meur</a:t>
          </a:r>
          <a:r>
            <a:rPr lang="en-US" sz="1200" kern="1200" dirty="0" smtClean="0">
              <a:latin typeface="+mj-lt"/>
              <a:ea typeface="Tahoma" panose="020B0604030504040204" pitchFamily="34" charset="0"/>
              <a:cs typeface="Tahoma" panose="020B0604030504040204" pitchFamily="34" charset="0"/>
            </a:rPr>
            <a:t>)</a:t>
          </a:r>
          <a:endParaRPr lang="en-US" sz="1200" kern="1200" noProof="0" dirty="0">
            <a:latin typeface="+mj-lt"/>
            <a:ea typeface="Tahoma" panose="020B0604030504040204" pitchFamily="34" charset="0"/>
            <a:cs typeface="Tahoma" panose="020B0604030504040204" pitchFamily="34" charset="0"/>
          </a:endParaRPr>
        </a:p>
      </dsp:txBody>
      <dsp:txXfrm>
        <a:off x="6030559" y="135926"/>
        <a:ext cx="1759929" cy="850201"/>
      </dsp:txXfrm>
    </dsp:sp>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9954789-20C0-40F6-A903-F9C446116B11}" type="datetimeFigureOut">
              <a:rPr lang="fi-FI" smtClean="0"/>
              <a:t>17.5.2016</a:t>
            </a:fld>
            <a:endParaRPr lang="fi-FI"/>
          </a:p>
        </p:txBody>
      </p:sp>
      <p:sp>
        <p:nvSpPr>
          <p:cNvPr id="4" name="Alatunnisteen paikkamerkki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5" name="Dian numeron paikkamerkki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4D21CD-789A-49B4-BEAA-F76C992274BB}" type="slidenum">
              <a:rPr lang="fi-FI" smtClean="0"/>
              <a:t>‹#›</a:t>
            </a:fld>
            <a:endParaRPr lang="fi-FI"/>
          </a:p>
        </p:txBody>
      </p:sp>
    </p:spTree>
    <p:extLst>
      <p:ext uri="{BB962C8B-B14F-4D97-AF65-F5344CB8AC3E}">
        <p14:creationId xmlns:p14="http://schemas.microsoft.com/office/powerpoint/2010/main" val="13687405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607631-545A-4B59-9003-023FE60384A3}" type="datetimeFigureOut">
              <a:rPr lang="fi-FI" smtClean="0"/>
              <a:t>17.5.2016</a:t>
            </a:fld>
            <a:endParaRPr lang="fi-FI"/>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i-FI"/>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670C25-23C7-40C0-8837-1BF97628FF6E}" type="slidenum">
              <a:rPr lang="fi-FI" smtClean="0"/>
              <a:t>‹#›</a:t>
            </a:fld>
            <a:endParaRPr lang="fi-FI"/>
          </a:p>
        </p:txBody>
      </p:sp>
    </p:spTree>
    <p:extLst>
      <p:ext uri="{BB962C8B-B14F-4D97-AF65-F5344CB8AC3E}">
        <p14:creationId xmlns:p14="http://schemas.microsoft.com/office/powerpoint/2010/main" val="2439550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In practice the project improves maritime transport system as part of the intermodal system for public transportation along with reducing its environmental impacts and enabling safe and state of the art navigation. To reduce CO2 emissions the project aims to develop more fuel efficient routes. The main beneficiaries are passengers using public transport in the archipelago as well as communities and businesses on the islands depending on tourism and public transportation.</a:t>
            </a: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11EBEBEB-5EE8-442D-8BA3-556A6A67DC68}" type="slidenum">
              <a:rPr lang="en-US" smtClean="0"/>
              <a:t>10</a:t>
            </a:fld>
            <a:endParaRPr lang="en-US"/>
          </a:p>
        </p:txBody>
      </p:sp>
    </p:spTree>
    <p:extLst>
      <p:ext uri="{BB962C8B-B14F-4D97-AF65-F5344CB8AC3E}">
        <p14:creationId xmlns:p14="http://schemas.microsoft.com/office/powerpoint/2010/main" val="24802657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 project tackles the lack of information about small ports and safety services in Estonia and </a:t>
            </a:r>
            <a:r>
              <a:rPr lang="en-US" sz="1200" b="0" i="0" kern="1200" dirty="0" err="1" smtClean="0">
                <a:solidFill>
                  <a:schemeClr val="tx1"/>
                </a:solidFill>
                <a:effectLst/>
                <a:latin typeface="+mn-lt"/>
                <a:ea typeface="+mn-ea"/>
                <a:cs typeface="+mn-cs"/>
              </a:rPr>
              <a:t>Åland</a:t>
            </a:r>
            <a:r>
              <a:rPr lang="en-US" sz="1200" b="0" i="0" kern="1200" dirty="0" smtClean="0">
                <a:solidFill>
                  <a:schemeClr val="tx1"/>
                </a:solidFill>
                <a:effectLst/>
                <a:latin typeface="+mn-lt"/>
                <a:ea typeface="+mn-ea"/>
                <a:cs typeface="+mn-cs"/>
              </a:rPr>
              <a:t>. The project involves pilot voluntary maritime rescue </a:t>
            </a:r>
            <a:r>
              <a:rPr lang="en-US" sz="1200" b="0" i="0" kern="1200" dirty="0" err="1" smtClean="0">
                <a:solidFill>
                  <a:schemeClr val="tx1"/>
                </a:solidFill>
                <a:effectLst/>
                <a:latin typeface="+mn-lt"/>
                <a:ea typeface="+mn-ea"/>
                <a:cs typeface="+mn-cs"/>
              </a:rPr>
              <a:t>organisations</a:t>
            </a:r>
            <a:r>
              <a:rPr lang="en-US" sz="1200" b="0" i="0" kern="1200" dirty="0" smtClean="0">
                <a:solidFill>
                  <a:schemeClr val="tx1"/>
                </a:solidFill>
                <a:effectLst/>
                <a:latin typeface="+mn-lt"/>
                <a:ea typeface="+mn-ea"/>
                <a:cs typeface="+mn-cs"/>
              </a:rPr>
              <a:t> to use their international experience in developing and implementing higher safety standards in the ports for tourists and local habitants.</a:t>
            </a:r>
            <a:r>
              <a:rPr lang="en-US" dirty="0" smtClean="0"/>
              <a:t/>
            </a:r>
            <a:br>
              <a:rPr lang="en-US" dirty="0" smtClean="0"/>
            </a:br>
            <a:r>
              <a:rPr lang="en-US" dirty="0" smtClean="0"/>
              <a:t/>
            </a:r>
            <a:br>
              <a:rPr lang="en-US" dirty="0" smtClean="0"/>
            </a:br>
            <a:r>
              <a:rPr lang="en-US" sz="1200" b="0" i="0" kern="1200" dirty="0" smtClean="0">
                <a:solidFill>
                  <a:schemeClr val="tx1"/>
                </a:solidFill>
                <a:effectLst/>
                <a:latin typeface="+mn-lt"/>
                <a:ea typeface="+mn-ea"/>
                <a:cs typeface="+mn-cs"/>
              </a:rPr>
              <a:t>In practice the project jointly surveys and maps the current safety situation in the participating small ports and makes development plans for the needed investments. The project does research and trains volunteers and local service providers in the pilot ports to have the necessary skills for preventive activities and for participation in rescue operations.</a:t>
            </a:r>
            <a:endParaRPr lang="en-US" dirty="0"/>
          </a:p>
        </p:txBody>
      </p:sp>
      <p:sp>
        <p:nvSpPr>
          <p:cNvPr id="4" name="Slide Number Placeholder 3"/>
          <p:cNvSpPr>
            <a:spLocks noGrp="1"/>
          </p:cNvSpPr>
          <p:nvPr>
            <p:ph type="sldNum" sz="quarter" idx="10"/>
          </p:nvPr>
        </p:nvSpPr>
        <p:spPr/>
        <p:txBody>
          <a:bodyPr/>
          <a:lstStyle/>
          <a:p>
            <a:fld id="{11EBEBEB-5EE8-442D-8BA3-556A6A67DC68}" type="slidenum">
              <a:rPr lang="en-US" smtClean="0"/>
              <a:t>11</a:t>
            </a:fld>
            <a:endParaRPr lang="en-US"/>
          </a:p>
        </p:txBody>
      </p:sp>
    </p:spTree>
    <p:extLst>
      <p:ext uri="{BB962C8B-B14F-4D97-AF65-F5344CB8AC3E}">
        <p14:creationId xmlns:p14="http://schemas.microsoft.com/office/powerpoint/2010/main" val="12691924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8.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Otsikkodia">
    <p:spTree>
      <p:nvGrpSpPr>
        <p:cNvPr id="1" name=""/>
        <p:cNvGrpSpPr/>
        <p:nvPr/>
      </p:nvGrpSpPr>
      <p:grpSpPr>
        <a:xfrm>
          <a:off x="0" y="0"/>
          <a:ext cx="0" cy="0"/>
          <a:chOff x="0" y="0"/>
          <a:chExt cx="0" cy="0"/>
        </a:xfrm>
      </p:grpSpPr>
      <p:pic>
        <p:nvPicPr>
          <p:cNvPr id="9" name="Kuva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63" y="0"/>
            <a:ext cx="9146363" cy="6858000"/>
          </a:xfrm>
          <a:prstGeom prst="rect">
            <a:avLst/>
          </a:prstGeom>
          <a:noFill/>
          <a:ln>
            <a:noFill/>
          </a:ln>
        </p:spPr>
      </p:pic>
      <p:sp>
        <p:nvSpPr>
          <p:cNvPr id="2" name="Title 1"/>
          <p:cNvSpPr>
            <a:spLocks noGrp="1"/>
          </p:cNvSpPr>
          <p:nvPr>
            <p:ph type="ctrTitle"/>
          </p:nvPr>
        </p:nvSpPr>
        <p:spPr>
          <a:xfrm>
            <a:off x="356937" y="2423747"/>
            <a:ext cx="7430222" cy="844810"/>
          </a:xfrm>
          <a:solidFill>
            <a:srgbClr val="FFFFFF">
              <a:alpha val="72941"/>
            </a:srgbClr>
          </a:solidFill>
        </p:spPr>
        <p:txBody>
          <a:bodyPr wrap="none" lIns="324000" tIns="144000" rIns="324000" bIns="144000" anchor="t" anchorCtr="0">
            <a:spAutoFit/>
          </a:bodyPr>
          <a:lstStyle>
            <a:lvl1pPr algn="l">
              <a:defRPr sz="40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247330" y="4216827"/>
            <a:ext cx="6450787" cy="624237"/>
          </a:xfrm>
          <a:solidFill>
            <a:srgbClr val="FFFFFF">
              <a:alpha val="73000"/>
            </a:srgbClr>
          </a:solidFill>
        </p:spPr>
        <p:txBody>
          <a:bodyPr wrap="none" lIns="324000" tIns="144000" rIns="324000" bIns="144000">
            <a:spAutoFit/>
          </a:bodyPr>
          <a:lstStyle>
            <a:lvl1pPr marL="0" indent="0" algn="r">
              <a:lnSpc>
                <a:spcPts val="2600"/>
              </a:lnSpc>
              <a:buNone/>
              <a:defRPr sz="2400" i="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pic>
        <p:nvPicPr>
          <p:cNvPr id="10" name="Kuva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85537" y="396609"/>
            <a:ext cx="3433492" cy="766749"/>
          </a:xfrm>
          <a:prstGeom prst="rect">
            <a:avLst/>
          </a:prstGeom>
        </p:spPr>
      </p:pic>
      <p:pic>
        <p:nvPicPr>
          <p:cNvPr id="11" name="Kuva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871411" y="402214"/>
            <a:ext cx="2826706" cy="812433"/>
          </a:xfrm>
          <a:prstGeom prst="rect">
            <a:avLst/>
          </a:prstGeom>
        </p:spPr>
      </p:pic>
    </p:spTree>
    <p:extLst>
      <p:ext uri="{BB962C8B-B14F-4D97-AF65-F5344CB8AC3E}">
        <p14:creationId xmlns:p14="http://schemas.microsoft.com/office/powerpoint/2010/main" val="38328760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p:txBody>
          <a:bodyPr>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lvl1pPr>
              <a:defRPr>
                <a:latin typeface="Trebuchet MS" panose="020B0603020202020204" pitchFamily="34" charset="0"/>
              </a:defRPr>
            </a:lvl1pPr>
          </a:lstStyle>
          <a:p>
            <a:fld id="{3552CDD9-365E-4C9C-8DF6-67CC306F7947}" type="slidenum">
              <a:rPr lang="fi-FI" smtClean="0"/>
              <a:pPr/>
              <a:t>‹#›</a:t>
            </a:fld>
            <a:endParaRPr lang="fi-FI"/>
          </a:p>
        </p:txBody>
      </p:sp>
    </p:spTree>
    <p:extLst>
      <p:ext uri="{BB962C8B-B14F-4D97-AF65-F5344CB8AC3E}">
        <p14:creationId xmlns:p14="http://schemas.microsoft.com/office/powerpoint/2010/main" val="23050023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st_slide">
    <p:spTree>
      <p:nvGrpSpPr>
        <p:cNvPr id="1" name=""/>
        <p:cNvGrpSpPr/>
        <p:nvPr/>
      </p:nvGrpSpPr>
      <p:grpSpPr>
        <a:xfrm>
          <a:off x="0" y="0"/>
          <a:ext cx="0" cy="0"/>
          <a:chOff x="0" y="0"/>
          <a:chExt cx="0" cy="0"/>
        </a:xfrm>
      </p:grpSpPr>
      <p:pic>
        <p:nvPicPr>
          <p:cNvPr id="9" name="Kuva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63" y="0"/>
            <a:ext cx="9146363" cy="6858000"/>
          </a:xfrm>
          <a:prstGeom prst="rect">
            <a:avLst/>
          </a:prstGeom>
          <a:noFill/>
          <a:ln>
            <a:noFill/>
          </a:ln>
        </p:spPr>
      </p:pic>
      <p:sp>
        <p:nvSpPr>
          <p:cNvPr id="3" name="Suorakulmio 2"/>
          <p:cNvSpPr/>
          <p:nvPr userDrawn="1"/>
        </p:nvSpPr>
        <p:spPr>
          <a:xfrm>
            <a:off x="-1" y="5464277"/>
            <a:ext cx="9144001" cy="13937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 name="Title 1"/>
          <p:cNvSpPr>
            <a:spLocks noGrp="1"/>
          </p:cNvSpPr>
          <p:nvPr>
            <p:ph type="ctrTitle"/>
          </p:nvPr>
        </p:nvSpPr>
        <p:spPr>
          <a:xfrm>
            <a:off x="2553976" y="3331060"/>
            <a:ext cx="4033683" cy="844810"/>
          </a:xfrm>
          <a:solidFill>
            <a:srgbClr val="FFFFFF">
              <a:alpha val="72941"/>
            </a:srgbClr>
          </a:solidFill>
        </p:spPr>
        <p:txBody>
          <a:bodyPr wrap="square" lIns="324000" tIns="144000" rIns="324000" bIns="144000" anchor="ctr" anchorCtr="0">
            <a:spAutoFit/>
          </a:bodyPr>
          <a:lstStyle>
            <a:lvl1pPr algn="ctr">
              <a:defRPr sz="4000" baseline="0">
                <a:solidFill>
                  <a:schemeClr val="tx1"/>
                </a:solidFill>
              </a:defRPr>
            </a:lvl1pPr>
          </a:lstStyle>
          <a:p>
            <a:r>
              <a:rPr lang="en-US" smtClean="0"/>
              <a:t>Click to edit Master title style</a:t>
            </a:r>
            <a:endParaRPr lang="en-US" dirty="0"/>
          </a:p>
        </p:txBody>
      </p:sp>
      <p:pic>
        <p:nvPicPr>
          <p:cNvPr id="10" name="Kuva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85537" y="396609"/>
            <a:ext cx="3433492" cy="766749"/>
          </a:xfrm>
          <a:prstGeom prst="rect">
            <a:avLst/>
          </a:prstGeom>
        </p:spPr>
      </p:pic>
      <p:pic>
        <p:nvPicPr>
          <p:cNvPr id="11" name="Kuva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982023" y="5866492"/>
            <a:ext cx="2826706" cy="812433"/>
          </a:xfrm>
          <a:prstGeom prst="rect">
            <a:avLst/>
          </a:prstGeom>
        </p:spPr>
      </p:pic>
    </p:spTree>
    <p:extLst>
      <p:ext uri="{BB962C8B-B14F-4D97-AF65-F5344CB8AC3E}">
        <p14:creationId xmlns:p14="http://schemas.microsoft.com/office/powerpoint/2010/main" val="550396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riority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512" y="1556792"/>
            <a:ext cx="6552728" cy="936104"/>
          </a:xfrm>
        </p:spPr>
        <p:txBody>
          <a:bodyPr>
            <a:normAutofit/>
          </a:bodyPr>
          <a:lstStyle>
            <a:lvl1pPr algn="l">
              <a:defRPr sz="2400" b="1" baseline="0">
                <a:solidFill>
                  <a:srgbClr val="9E5D9D"/>
                </a:solidFill>
                <a:latin typeface="Trebuchet MS" panose="020B0603020202020204" pitchFamily="34" charset="0"/>
              </a:defRPr>
            </a:lvl1pPr>
          </a:lstStyle>
          <a:p>
            <a:r>
              <a:rPr lang="en-US" dirty="0" smtClean="0"/>
              <a:t>ACRONYM</a:t>
            </a:r>
            <a:br>
              <a:rPr lang="en-US" dirty="0" smtClean="0"/>
            </a:br>
            <a:r>
              <a:rPr lang="en-US" dirty="0" smtClean="0"/>
              <a:t>Project long name</a:t>
            </a:r>
            <a:endParaRPr lang="fi-FI" dirty="0"/>
          </a:p>
        </p:txBody>
      </p:sp>
      <p:sp>
        <p:nvSpPr>
          <p:cNvPr id="3" name="Content Placeholder 2"/>
          <p:cNvSpPr>
            <a:spLocks noGrp="1"/>
          </p:cNvSpPr>
          <p:nvPr>
            <p:ph idx="1"/>
          </p:nvPr>
        </p:nvSpPr>
        <p:spPr>
          <a:xfrm>
            <a:off x="179388" y="2889115"/>
            <a:ext cx="6552728" cy="1331974"/>
          </a:xfrm>
        </p:spPr>
        <p:txBody>
          <a:bodyPr/>
          <a:lstStyle>
            <a:lvl1pPr marL="0" indent="0">
              <a:lnSpc>
                <a:spcPct val="80000"/>
              </a:lnSpc>
              <a:buNone/>
              <a:defRPr sz="2400">
                <a:solidFill>
                  <a:schemeClr val="tx1">
                    <a:lumMod val="75000"/>
                    <a:lumOff val="25000"/>
                  </a:schemeClr>
                </a:solidFill>
                <a:latin typeface="Trebuchet MS" panose="020B0603020202020204" pitchFamily="34" charset="0"/>
              </a:defRPr>
            </a:lvl1pPr>
            <a:lvl2pPr marL="971550" indent="-514350">
              <a:lnSpc>
                <a:spcPct val="80000"/>
              </a:lnSpc>
              <a:buClr>
                <a:srgbClr val="9E5D9D"/>
              </a:buClr>
              <a:buFont typeface="Arial" panose="020B0604020202020204" pitchFamily="34" charset="0"/>
              <a:buChar char="•"/>
              <a:defRPr sz="2400">
                <a:latin typeface="Trebuchet MS" panose="020B0603020202020204" pitchFamily="34" charset="0"/>
              </a:defRPr>
            </a:lvl2pPr>
            <a:lvl3pPr>
              <a:buClr>
                <a:srgbClr val="3EA437"/>
              </a:buCl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en-US" dirty="0" smtClean="0"/>
              <a:t>Click to edit Master text styles</a:t>
            </a:r>
          </a:p>
          <a:p>
            <a:pPr lvl="1"/>
            <a:r>
              <a:rPr lang="en-US" dirty="0" smtClean="0"/>
              <a:t>Second level</a:t>
            </a:r>
          </a:p>
        </p:txBody>
      </p:sp>
      <p:sp>
        <p:nvSpPr>
          <p:cNvPr id="8" name="Picture Placeholder 7"/>
          <p:cNvSpPr>
            <a:spLocks noGrp="1"/>
          </p:cNvSpPr>
          <p:nvPr>
            <p:ph type="pic" sz="quarter" idx="13" hasCustomPrompt="1"/>
          </p:nvPr>
        </p:nvSpPr>
        <p:spPr>
          <a:xfrm>
            <a:off x="6804025" y="1556792"/>
            <a:ext cx="2232471" cy="935583"/>
          </a:xfrm>
        </p:spPr>
        <p:txBody>
          <a:bodyPr>
            <a:normAutofit/>
          </a:bodyPr>
          <a:lstStyle>
            <a:lvl1pPr marL="0" indent="0" algn="ctr">
              <a:buNone/>
              <a:defRPr sz="2000">
                <a:solidFill>
                  <a:schemeClr val="bg1">
                    <a:lumMod val="50000"/>
                  </a:schemeClr>
                </a:solidFill>
                <a:latin typeface="Trebuchet MS" panose="020B0603020202020204" pitchFamily="34" charset="0"/>
              </a:defRPr>
            </a:lvl1pPr>
          </a:lstStyle>
          <a:p>
            <a:r>
              <a:rPr lang="fi-FI" dirty="0" smtClean="0"/>
              <a:t>project logo</a:t>
            </a:r>
            <a:endParaRPr lang="fi-FI" dirty="0"/>
          </a:p>
        </p:txBody>
      </p:sp>
      <p:sp>
        <p:nvSpPr>
          <p:cNvPr id="10" name="Picture Placeholder 9"/>
          <p:cNvSpPr>
            <a:spLocks noGrp="1"/>
          </p:cNvSpPr>
          <p:nvPr>
            <p:ph type="pic" sz="quarter" idx="14"/>
          </p:nvPr>
        </p:nvSpPr>
        <p:spPr>
          <a:xfrm>
            <a:off x="6804248" y="2636912"/>
            <a:ext cx="2231802" cy="2952676"/>
          </a:xfrm>
        </p:spPr>
        <p:txBody>
          <a:bodyPr>
            <a:normAutofit/>
          </a:bodyPr>
          <a:lstStyle>
            <a:lvl1pPr marL="0" indent="0" algn="ctr">
              <a:buNone/>
              <a:defRPr sz="2000">
                <a:solidFill>
                  <a:schemeClr val="bg1">
                    <a:lumMod val="50000"/>
                  </a:schemeClr>
                </a:solidFill>
              </a:defRPr>
            </a:lvl1pPr>
          </a:lstStyle>
          <a:p>
            <a:r>
              <a:rPr lang="en-US" smtClean="0"/>
              <a:t>Click icon to add picture</a:t>
            </a:r>
            <a:endParaRPr lang="fi-FI" dirty="0"/>
          </a:p>
        </p:txBody>
      </p:sp>
      <p:grpSp>
        <p:nvGrpSpPr>
          <p:cNvPr id="6" name="Group 5"/>
          <p:cNvGrpSpPr/>
          <p:nvPr userDrawn="1"/>
        </p:nvGrpSpPr>
        <p:grpSpPr>
          <a:xfrm>
            <a:off x="2155354" y="6011279"/>
            <a:ext cx="4833293" cy="745250"/>
            <a:chOff x="2195736" y="6011279"/>
            <a:chExt cx="4833293" cy="745250"/>
          </a:xfrm>
        </p:grpSpPr>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195736" y="6011279"/>
              <a:ext cx="2483768" cy="745250"/>
            </a:xfrm>
            <a:prstGeom prst="rect">
              <a:avLst/>
            </a:prstGeom>
          </p:spPr>
        </p:pic>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004048" y="6106914"/>
              <a:ext cx="2024981" cy="553980"/>
            </a:xfrm>
            <a:prstGeom prst="rect">
              <a:avLst/>
            </a:prstGeom>
          </p:spPr>
        </p:pic>
      </p:grpSp>
      <p:sp>
        <p:nvSpPr>
          <p:cNvPr id="11" name="Text Placeholder 8"/>
          <p:cNvSpPr>
            <a:spLocks noGrp="1"/>
          </p:cNvSpPr>
          <p:nvPr>
            <p:ph type="body" sz="quarter" idx="16" hasCustomPrompt="1"/>
          </p:nvPr>
        </p:nvSpPr>
        <p:spPr>
          <a:xfrm>
            <a:off x="179388" y="5661025"/>
            <a:ext cx="8856662" cy="446088"/>
          </a:xfrm>
        </p:spPr>
        <p:txBody>
          <a:bodyPr>
            <a:noAutofit/>
          </a:bodyPr>
          <a:lstStyle>
            <a:lvl1pPr marL="0" indent="0">
              <a:buNone/>
              <a:defRPr sz="1200" baseline="0">
                <a:solidFill>
                  <a:srgbClr val="69ACDF"/>
                </a:solidFill>
              </a:defRPr>
            </a:lvl1pPr>
          </a:lstStyle>
          <a:p>
            <a:pPr lvl="0"/>
            <a:r>
              <a:rPr lang="fi-FI" dirty="0" smtClean="0"/>
              <a:t>LEAD PARTNER:</a:t>
            </a:r>
          </a:p>
          <a:p>
            <a:pPr lvl="0"/>
            <a:r>
              <a:rPr lang="fi-FI" dirty="0" smtClean="0"/>
              <a:t>PARTNERS:</a:t>
            </a:r>
            <a:endParaRPr lang="en-US" dirty="0"/>
          </a:p>
        </p:txBody>
      </p:sp>
      <p:sp>
        <p:nvSpPr>
          <p:cNvPr id="12" name="Text Placeholder 4"/>
          <p:cNvSpPr>
            <a:spLocks noGrp="1"/>
          </p:cNvSpPr>
          <p:nvPr>
            <p:ph type="body" sz="quarter" idx="15" hasCustomPrompt="1"/>
          </p:nvPr>
        </p:nvSpPr>
        <p:spPr>
          <a:xfrm>
            <a:off x="179388" y="1196752"/>
            <a:ext cx="8856662" cy="288000"/>
          </a:xfrm>
          <a:prstGeom prst="roundRect">
            <a:avLst/>
          </a:prstGeom>
          <a:solidFill>
            <a:srgbClr val="69ACDF"/>
          </a:solidFill>
        </p:spPr>
        <p:txBody>
          <a:bodyPr>
            <a:noAutofit/>
          </a:bodyPr>
          <a:lstStyle>
            <a:lvl1pPr marL="0" indent="0">
              <a:buNone/>
              <a:defRPr sz="1200" b="1" baseline="0">
                <a:solidFill>
                  <a:schemeClr val="bg1"/>
                </a:solidFill>
              </a:defRPr>
            </a:lvl1pPr>
          </a:lstStyle>
          <a:p>
            <a:pPr lvl="0"/>
            <a:r>
              <a:rPr lang="fi-FI" dirty="0" smtClean="0"/>
              <a:t>SPECIFIC OBJECTIVE</a:t>
            </a:r>
            <a:endParaRPr lang="en-US" dirty="0"/>
          </a:p>
        </p:txBody>
      </p:sp>
      <p:sp>
        <p:nvSpPr>
          <p:cNvPr id="14" name="Content Placeholder 2"/>
          <p:cNvSpPr>
            <a:spLocks noGrp="1"/>
          </p:cNvSpPr>
          <p:nvPr>
            <p:ph idx="17" hasCustomPrompt="1"/>
          </p:nvPr>
        </p:nvSpPr>
        <p:spPr>
          <a:xfrm>
            <a:off x="179388" y="2573356"/>
            <a:ext cx="1080000" cy="252000"/>
          </a:xfrm>
          <a:prstGeom prst="wedgeRoundRectCallout">
            <a:avLst/>
          </a:prstGeom>
          <a:solidFill>
            <a:srgbClr val="9E5D9D"/>
          </a:solidFill>
        </p:spPr>
        <p:txBody>
          <a:bodyPr>
            <a:normAutofit/>
          </a:bodyPr>
          <a:lstStyle>
            <a:lvl1pPr marL="0" indent="0">
              <a:buNone/>
              <a:defRPr sz="1400">
                <a:solidFill>
                  <a:schemeClr val="bg1"/>
                </a:solidFill>
                <a:latin typeface="Trebuchet MS" panose="020B0603020202020204" pitchFamily="34" charset="0"/>
              </a:defRPr>
            </a:lvl1pPr>
            <a:lvl2pPr marL="742950" indent="-285750">
              <a:buClr>
                <a:srgbClr val="001489"/>
              </a:buClr>
              <a:buFont typeface="Arial" panose="020B0604020202020204" pitchFamily="34" charset="0"/>
              <a:buChar char="•"/>
              <a:defRPr sz="2400">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fi-FI" dirty="0" smtClean="0"/>
              <a:t>OBJECTIVE</a:t>
            </a:r>
          </a:p>
        </p:txBody>
      </p:sp>
      <p:sp>
        <p:nvSpPr>
          <p:cNvPr id="15" name="Content Placeholder 2"/>
          <p:cNvSpPr>
            <a:spLocks noGrp="1"/>
          </p:cNvSpPr>
          <p:nvPr>
            <p:ph idx="18" hasCustomPrompt="1"/>
          </p:nvPr>
        </p:nvSpPr>
        <p:spPr>
          <a:xfrm>
            <a:off x="179388" y="4352298"/>
            <a:ext cx="1080000" cy="252000"/>
          </a:xfrm>
          <a:prstGeom prst="wedgeRoundRectCallout">
            <a:avLst/>
          </a:prstGeom>
          <a:solidFill>
            <a:srgbClr val="9E5D9D"/>
          </a:solidFill>
        </p:spPr>
        <p:txBody>
          <a:bodyPr>
            <a:normAutofit/>
          </a:bodyPr>
          <a:lstStyle>
            <a:lvl1pPr marL="0" indent="0">
              <a:buNone/>
              <a:defRPr sz="1400">
                <a:solidFill>
                  <a:schemeClr val="bg1"/>
                </a:solidFill>
                <a:latin typeface="Trebuchet MS" panose="020B0603020202020204" pitchFamily="34" charset="0"/>
              </a:defRPr>
            </a:lvl1pPr>
            <a:lvl2pPr marL="742950" indent="-285750">
              <a:buClr>
                <a:srgbClr val="001489"/>
              </a:buClr>
              <a:buFont typeface="Arial" panose="020B0604020202020204" pitchFamily="34" charset="0"/>
              <a:buChar char="•"/>
              <a:defRPr sz="2400">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fi-FI" dirty="0" smtClean="0"/>
              <a:t>RESULT</a:t>
            </a:r>
          </a:p>
        </p:txBody>
      </p:sp>
      <p:sp>
        <p:nvSpPr>
          <p:cNvPr id="16" name="Content Placeholder 2"/>
          <p:cNvSpPr>
            <a:spLocks noGrp="1"/>
          </p:cNvSpPr>
          <p:nvPr>
            <p:ph idx="19"/>
          </p:nvPr>
        </p:nvSpPr>
        <p:spPr>
          <a:xfrm>
            <a:off x="179388" y="4661511"/>
            <a:ext cx="6552728" cy="928077"/>
          </a:xfrm>
        </p:spPr>
        <p:txBody>
          <a:bodyPr/>
          <a:lstStyle>
            <a:lvl1pPr marL="0" indent="0">
              <a:lnSpc>
                <a:spcPct val="80000"/>
              </a:lnSpc>
              <a:buNone/>
              <a:defRPr sz="2400">
                <a:solidFill>
                  <a:schemeClr val="tx1">
                    <a:lumMod val="75000"/>
                    <a:lumOff val="25000"/>
                  </a:schemeClr>
                </a:solidFill>
                <a:latin typeface="Trebuchet MS" panose="020B0603020202020204" pitchFamily="34" charset="0"/>
              </a:defRPr>
            </a:lvl1pPr>
            <a:lvl2pPr marL="971550" indent="-514350">
              <a:lnSpc>
                <a:spcPct val="80000"/>
              </a:lnSpc>
              <a:buClr>
                <a:srgbClr val="9E5D9D"/>
              </a:buClr>
              <a:buFont typeface="Arial" panose="020B0604020202020204" pitchFamily="34" charset="0"/>
              <a:buChar char="•"/>
              <a:defRPr sz="2400">
                <a:latin typeface="Trebuchet MS" panose="020B0603020202020204" pitchFamily="34" charset="0"/>
              </a:defRPr>
            </a:lvl2pPr>
            <a:lvl3pPr>
              <a:buClr>
                <a:srgbClr val="3EA437"/>
              </a:buCl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43870609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Kuva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330184" y="0"/>
            <a:ext cx="813816" cy="6848856"/>
          </a:xfrm>
          <a:prstGeom prst="rect">
            <a:avLst/>
          </a:prstGeom>
        </p:spPr>
      </p:pic>
      <p:sp>
        <p:nvSpPr>
          <p:cNvPr id="2" name="Title Placeholder 1"/>
          <p:cNvSpPr>
            <a:spLocks noGrp="1"/>
          </p:cNvSpPr>
          <p:nvPr>
            <p:ph type="title"/>
          </p:nvPr>
        </p:nvSpPr>
        <p:spPr>
          <a:xfrm>
            <a:off x="628650" y="866273"/>
            <a:ext cx="7886700" cy="1224295"/>
          </a:xfrm>
          <a:prstGeom prst="rect">
            <a:avLst/>
          </a:prstGeom>
        </p:spPr>
        <p:txBody>
          <a:bodyPr vert="horz" lIns="91440" tIns="45720" rIns="91440" bIns="45720" rtlCol="0" anchor="ctr">
            <a:normAutofit/>
          </a:bodyPr>
          <a:lstStyle/>
          <a:p>
            <a:r>
              <a:rPr lang="fi-FI" dirty="0" smtClean="0"/>
              <a:t>Muokkaa </a:t>
            </a:r>
            <a:r>
              <a:rPr lang="fi-FI" dirty="0" err="1" smtClean="0"/>
              <a:t>perustyyl</a:t>
            </a:r>
            <a:r>
              <a:rPr lang="fi-FI" dirty="0" smtClean="0"/>
              <a:t>. </a:t>
            </a:r>
            <a:r>
              <a:rPr lang="fi-FI" dirty="0" err="1" smtClean="0"/>
              <a:t>napsautt</a:t>
            </a:r>
            <a:r>
              <a:rPr lang="fi-FI" dirty="0" smtClean="0"/>
              <a:t>.</a:t>
            </a:r>
            <a:endParaRPr lang="en-US" dirty="0"/>
          </a:p>
        </p:txBody>
      </p:sp>
      <p:sp>
        <p:nvSpPr>
          <p:cNvPr id="3" name="Text Placeholder 2"/>
          <p:cNvSpPr>
            <a:spLocks noGrp="1"/>
          </p:cNvSpPr>
          <p:nvPr>
            <p:ph type="body" idx="1"/>
          </p:nvPr>
        </p:nvSpPr>
        <p:spPr>
          <a:xfrm>
            <a:off x="628650" y="2269957"/>
            <a:ext cx="7886700" cy="3907005"/>
          </a:xfrm>
          <a:prstGeom prst="rect">
            <a:avLst/>
          </a:prstGeom>
        </p:spPr>
        <p:txBody>
          <a:bodyPr vert="horz" lIns="91440" tIns="45720" rIns="91440" bIns="45720" rtlCol="0">
            <a:normAutofit/>
          </a:bodyPr>
          <a:lstStyle/>
          <a:p>
            <a:pPr lvl="0"/>
            <a:r>
              <a:rPr lang="fi-FI" dirty="0" smtClean="0"/>
              <a:t>Muokkaa tekstin perustyylejä napsauttamalla</a:t>
            </a:r>
          </a:p>
          <a:p>
            <a:pPr lvl="1"/>
            <a:r>
              <a:rPr lang="fi-FI" dirty="0" smtClean="0"/>
              <a:t>toinen taso</a:t>
            </a:r>
          </a:p>
          <a:p>
            <a:pPr lvl="2"/>
            <a:r>
              <a:rPr lang="fi-FI" dirty="0" smtClean="0"/>
              <a:t>kolmas taso</a:t>
            </a:r>
          </a:p>
          <a:p>
            <a:pPr lvl="3"/>
            <a:r>
              <a:rPr lang="fi-FI" dirty="0" smtClean="0"/>
              <a:t>neljäs taso</a:t>
            </a:r>
          </a:p>
          <a:p>
            <a:pPr lvl="4"/>
            <a:r>
              <a:rPr lang="fi-FI" dirty="0" smtClean="0"/>
              <a:t>viides taso</a:t>
            </a: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52CDD9-365E-4C9C-8DF6-67CC306F7947}" type="slidenum">
              <a:rPr lang="fi-FI" smtClean="0"/>
              <a:t>‹#›</a:t>
            </a:fld>
            <a:endParaRPr lang="fi-FI"/>
          </a:p>
        </p:txBody>
      </p:sp>
      <p:sp>
        <p:nvSpPr>
          <p:cNvPr id="8" name="Suorakulmio 7"/>
          <p:cNvSpPr/>
          <p:nvPr userDrawn="1"/>
        </p:nvSpPr>
        <p:spPr>
          <a:xfrm>
            <a:off x="0" y="6721476"/>
            <a:ext cx="9144000" cy="136800"/>
          </a:xfrm>
          <a:prstGeom prst="rect">
            <a:avLst/>
          </a:prstGeom>
          <a:solidFill>
            <a:srgbClr val="95C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9" name="Kuva 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02691" y="195934"/>
            <a:ext cx="2191875" cy="490949"/>
          </a:xfrm>
          <a:prstGeom prst="rect">
            <a:avLst/>
          </a:prstGeom>
        </p:spPr>
      </p:pic>
    </p:spTree>
    <p:extLst>
      <p:ext uri="{BB962C8B-B14F-4D97-AF65-F5344CB8AC3E}">
        <p14:creationId xmlns:p14="http://schemas.microsoft.com/office/powerpoint/2010/main" val="31160714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Lst>
  <p:txStyles>
    <p:titleStyle>
      <a:lvl1pPr algn="l" defTabSz="914400" rtl="0" eaLnBrk="1" latinLnBrk="0" hangingPunct="1">
        <a:lnSpc>
          <a:spcPct val="90000"/>
        </a:lnSpc>
        <a:spcBef>
          <a:spcPct val="0"/>
        </a:spcBef>
        <a:buNone/>
        <a:defRPr sz="3600" i="0" kern="1200">
          <a:solidFill>
            <a:schemeClr val="tx2"/>
          </a:solidFill>
          <a:latin typeface="Trebuchet MS" panose="020B0603020202020204" pitchFamily="34" charset="0"/>
          <a:ea typeface="+mj-ea"/>
          <a:cs typeface="+mj-cs"/>
        </a:defRPr>
      </a:lvl1pPr>
    </p:titleStyle>
    <p:body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Trebuchet MS" panose="020B0603020202020204" pitchFamily="34" charset="0"/>
          <a:ea typeface="+mn-ea"/>
          <a:cs typeface="+mn-cs"/>
        </a:defRPr>
      </a:lvl1pPr>
      <a:lvl2pPr marL="685800" indent="-228600" algn="l" defTabSz="914400" rtl="0" eaLnBrk="1" latinLnBrk="0" hangingPunct="1">
        <a:lnSpc>
          <a:spcPct val="90000"/>
        </a:lnSpc>
        <a:spcBef>
          <a:spcPts val="500"/>
        </a:spcBef>
        <a:buClr>
          <a:srgbClr val="69ACDF"/>
        </a:buClr>
        <a:buFont typeface="Arial" panose="020B0604020202020204" pitchFamily="34" charset="0"/>
        <a:buChar char="•"/>
        <a:defRPr sz="2400" kern="1200">
          <a:solidFill>
            <a:schemeClr val="tx1"/>
          </a:solidFill>
          <a:latin typeface="Trebuchet MS" panose="020B0603020202020204" pitchFamily="34" charset="0"/>
          <a:ea typeface="+mn-ea"/>
          <a:cs typeface="+mn-cs"/>
        </a:defRPr>
      </a:lvl2pPr>
      <a:lvl3pPr marL="1143000" indent="-228600" algn="l" defTabSz="914400" rtl="0" eaLnBrk="1" latinLnBrk="0" hangingPunct="1">
        <a:lnSpc>
          <a:spcPct val="90000"/>
        </a:lnSpc>
        <a:spcBef>
          <a:spcPts val="500"/>
        </a:spcBef>
        <a:buClr>
          <a:srgbClr val="69ACDF"/>
        </a:buClr>
        <a:buFont typeface="Arial" panose="020B0604020202020204" pitchFamily="34" charset="0"/>
        <a:buChar char="•"/>
        <a:defRPr sz="2000" kern="1200">
          <a:solidFill>
            <a:schemeClr val="tx1"/>
          </a:solidFill>
          <a:latin typeface="Trebuchet MS" panose="020B0603020202020204" pitchFamily="34" charset="0"/>
          <a:ea typeface="+mn-ea"/>
          <a:cs typeface="+mn-cs"/>
        </a:defRPr>
      </a:lvl3pPr>
      <a:lvl4pPr marL="1600200" indent="-228600" algn="l" defTabSz="914400" rtl="0" eaLnBrk="1" latinLnBrk="0" hangingPunct="1">
        <a:lnSpc>
          <a:spcPct val="90000"/>
        </a:lnSpc>
        <a:spcBef>
          <a:spcPts val="500"/>
        </a:spcBef>
        <a:buClr>
          <a:srgbClr val="69ACDF"/>
        </a:buClr>
        <a:buFont typeface="Arial" panose="020B0604020202020204" pitchFamily="34" charset="0"/>
        <a:buChar char="•"/>
        <a:defRPr sz="1800" kern="1200">
          <a:solidFill>
            <a:schemeClr val="tx1"/>
          </a:solidFill>
          <a:latin typeface="Trebuchet MS" panose="020B0603020202020204" pitchFamily="34" charset="0"/>
          <a:ea typeface="+mn-ea"/>
          <a:cs typeface="+mn-cs"/>
        </a:defRPr>
      </a:lvl4pPr>
      <a:lvl5pPr marL="2057400" indent="-228600" algn="l" defTabSz="914400" rtl="0" eaLnBrk="1" latinLnBrk="0" hangingPunct="1">
        <a:lnSpc>
          <a:spcPct val="90000"/>
        </a:lnSpc>
        <a:spcBef>
          <a:spcPts val="500"/>
        </a:spcBef>
        <a:buClr>
          <a:srgbClr val="69ACDF"/>
        </a:buClr>
        <a:buFont typeface="Arial" panose="020B0604020202020204" pitchFamily="34" charset="0"/>
        <a:buChar char="•"/>
        <a:defRPr sz="1800" kern="1200">
          <a:solidFill>
            <a:schemeClr val="tx1"/>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 Id="rId5" Type="http://schemas.openxmlformats.org/officeDocument/2006/relationships/hyperlink" Target="http://www.centralbaltic.eu/" TargetMode="Externa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ctrTitle"/>
          </p:nvPr>
        </p:nvSpPr>
        <p:spPr>
          <a:xfrm>
            <a:off x="-89109" y="2416373"/>
            <a:ext cx="9526949" cy="2285205"/>
          </a:xfrm>
        </p:spPr>
        <p:txBody>
          <a:bodyPr/>
          <a:lstStyle/>
          <a:p>
            <a:pPr algn="ctr"/>
            <a:r>
              <a:rPr lang="fi-FI" b="1" dirty="0"/>
              <a:t>Central Baltic Programme 2014-2020</a:t>
            </a:r>
            <a:r>
              <a:rPr lang="fi-FI" dirty="0"/>
              <a:t/>
            </a:r>
            <a:br>
              <a:rPr lang="fi-FI" dirty="0"/>
            </a:br>
            <a:r>
              <a:rPr lang="fi-FI" dirty="0" smtClean="0"/>
              <a:t/>
            </a:r>
            <a:br>
              <a:rPr lang="fi-FI" dirty="0" smtClean="0"/>
            </a:br>
            <a:r>
              <a:rPr lang="fi-FI" sz="3200" dirty="0" smtClean="0"/>
              <a:t>Ivo </a:t>
            </a:r>
            <a:r>
              <a:rPr lang="fi-FI" sz="3200" dirty="0"/>
              <a:t>Volt</a:t>
            </a:r>
            <a:br>
              <a:rPr lang="fi-FI" sz="3200" dirty="0"/>
            </a:br>
            <a:r>
              <a:rPr lang="fi-FI" sz="3200" dirty="0"/>
              <a:t>Project </a:t>
            </a:r>
            <a:r>
              <a:rPr lang="fi-FI" sz="3200" dirty="0" smtClean="0"/>
              <a:t>Manager</a:t>
            </a:r>
            <a:endParaRPr lang="fi-FI" sz="3200" dirty="0"/>
          </a:p>
        </p:txBody>
      </p:sp>
      <p:sp>
        <p:nvSpPr>
          <p:cNvPr id="5" name="Alaotsikko 4"/>
          <p:cNvSpPr>
            <a:spLocks noGrp="1"/>
          </p:cNvSpPr>
          <p:nvPr>
            <p:ph type="subTitle" idx="1"/>
          </p:nvPr>
        </p:nvSpPr>
        <p:spPr>
          <a:xfrm>
            <a:off x="986118" y="5412658"/>
            <a:ext cx="7112636" cy="1291086"/>
          </a:xfrm>
        </p:spPr>
        <p:txBody>
          <a:bodyPr/>
          <a:lstStyle/>
          <a:p>
            <a:pPr algn="ctr"/>
            <a:r>
              <a:rPr lang="fi-FI" dirty="0"/>
              <a:t>SC meeting for Policy Area on Maritime Safety</a:t>
            </a:r>
            <a:br>
              <a:rPr lang="fi-FI" dirty="0"/>
            </a:br>
            <a:r>
              <a:rPr lang="fi-FI" dirty="0"/>
              <a:t>EUSBSR</a:t>
            </a:r>
            <a:br>
              <a:rPr lang="fi-FI" dirty="0"/>
            </a:br>
            <a:r>
              <a:rPr lang="fi-FI" dirty="0"/>
              <a:t>May 17th, 2016, Turku</a:t>
            </a:r>
            <a:endParaRPr lang="fi-FI" dirty="0" smtClean="0"/>
          </a:p>
        </p:txBody>
      </p:sp>
    </p:spTree>
    <p:extLst>
      <p:ext uri="{BB962C8B-B14F-4D97-AF65-F5344CB8AC3E}">
        <p14:creationId xmlns:p14="http://schemas.microsoft.com/office/powerpoint/2010/main" val="1839087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ADAPT          </a:t>
            </a:r>
            <a:br>
              <a:rPr lang="en-US" dirty="0"/>
            </a:br>
            <a:r>
              <a:rPr lang="en-US" dirty="0"/>
              <a:t>Assuring Depth of fairways for Archipelago Public </a:t>
            </a:r>
            <a:r>
              <a:rPr lang="en-US" dirty="0" smtClean="0"/>
              <a:t>Transportation</a:t>
            </a:r>
            <a:endParaRPr lang="en-US" dirty="0"/>
          </a:p>
        </p:txBody>
      </p:sp>
      <p:sp>
        <p:nvSpPr>
          <p:cNvPr id="3" name="Content Placeholder 2"/>
          <p:cNvSpPr>
            <a:spLocks noGrp="1"/>
          </p:cNvSpPr>
          <p:nvPr>
            <p:ph idx="1"/>
          </p:nvPr>
        </p:nvSpPr>
        <p:spPr>
          <a:xfrm>
            <a:off x="179388" y="3027145"/>
            <a:ext cx="6552728" cy="902522"/>
          </a:xfrm>
        </p:spPr>
        <p:txBody>
          <a:bodyPr>
            <a:normAutofit/>
          </a:bodyPr>
          <a:lstStyle/>
          <a:p>
            <a:r>
              <a:rPr lang="en-GB" sz="2000" dirty="0" smtClean="0"/>
              <a:t>To develop </a:t>
            </a:r>
            <a:r>
              <a:rPr lang="en-GB" sz="2000" dirty="0"/>
              <a:t>safe, time-saving and fuel-efficient routes for the transportation of passengers and goods in the </a:t>
            </a:r>
            <a:r>
              <a:rPr lang="en-GB" sz="2000" dirty="0" err="1"/>
              <a:t>Åland</a:t>
            </a:r>
            <a:r>
              <a:rPr lang="en-GB" sz="2000" dirty="0"/>
              <a:t> and Stockholm archipelagos. </a:t>
            </a:r>
            <a:endParaRPr lang="en-US" sz="2000" dirty="0"/>
          </a:p>
          <a:p>
            <a:endParaRPr lang="en-US" dirty="0"/>
          </a:p>
        </p:txBody>
      </p:sp>
      <p:sp>
        <p:nvSpPr>
          <p:cNvPr id="4" name="Picture Placeholder 3"/>
          <p:cNvSpPr>
            <a:spLocks noGrp="1"/>
          </p:cNvSpPr>
          <p:nvPr>
            <p:ph type="pic" sz="quarter" idx="13"/>
          </p:nvPr>
        </p:nvSpPr>
        <p:spPr/>
      </p:sp>
      <p:sp>
        <p:nvSpPr>
          <p:cNvPr id="6" name="Text Placeholder 5"/>
          <p:cNvSpPr>
            <a:spLocks noGrp="1"/>
          </p:cNvSpPr>
          <p:nvPr>
            <p:ph type="body" sz="quarter" idx="16"/>
          </p:nvPr>
        </p:nvSpPr>
        <p:spPr>
          <a:xfrm>
            <a:off x="179388" y="5674167"/>
            <a:ext cx="8856662" cy="446088"/>
          </a:xfrm>
        </p:spPr>
        <p:txBody>
          <a:bodyPr/>
          <a:lstStyle/>
          <a:p>
            <a:r>
              <a:rPr lang="en-US" sz="1100" b="1" dirty="0"/>
              <a:t>Lead </a:t>
            </a:r>
            <a:r>
              <a:rPr lang="en-US" sz="1100" b="1" dirty="0" smtClean="0"/>
              <a:t>Partner: </a:t>
            </a:r>
            <a:r>
              <a:rPr lang="en-US" sz="1100" dirty="0" smtClean="0">
                <a:solidFill>
                  <a:schemeClr val="tx1">
                    <a:lumMod val="65000"/>
                    <a:lumOff val="35000"/>
                  </a:schemeClr>
                </a:solidFill>
              </a:rPr>
              <a:t>Swedish </a:t>
            </a:r>
            <a:r>
              <a:rPr lang="en-US" sz="1100" dirty="0">
                <a:solidFill>
                  <a:schemeClr val="tx1">
                    <a:lumMod val="65000"/>
                    <a:lumOff val="35000"/>
                  </a:schemeClr>
                </a:solidFill>
              </a:rPr>
              <a:t>Maritime Administration, </a:t>
            </a:r>
            <a:r>
              <a:rPr lang="en-US" sz="1100" dirty="0" err="1">
                <a:solidFill>
                  <a:schemeClr val="tx1">
                    <a:lumMod val="65000"/>
                    <a:lumOff val="35000"/>
                  </a:schemeClr>
                </a:solidFill>
              </a:rPr>
              <a:t>Norrköping</a:t>
            </a:r>
            <a:r>
              <a:rPr lang="en-US" sz="1100" dirty="0">
                <a:solidFill>
                  <a:schemeClr val="tx1">
                    <a:lumMod val="65000"/>
                    <a:lumOff val="35000"/>
                  </a:schemeClr>
                </a:solidFill>
              </a:rPr>
              <a:t>, Sweden</a:t>
            </a:r>
            <a:br>
              <a:rPr lang="en-US" sz="1100" dirty="0">
                <a:solidFill>
                  <a:schemeClr val="tx1">
                    <a:lumMod val="65000"/>
                    <a:lumOff val="35000"/>
                  </a:schemeClr>
                </a:solidFill>
              </a:rPr>
            </a:br>
            <a:r>
              <a:rPr lang="en-US" sz="1100" b="1" dirty="0" smtClean="0"/>
              <a:t>Project partners: </a:t>
            </a:r>
            <a:r>
              <a:rPr lang="en-US" sz="1100" dirty="0" smtClean="0">
                <a:solidFill>
                  <a:schemeClr val="tx1">
                    <a:lumMod val="65000"/>
                    <a:lumOff val="35000"/>
                  </a:schemeClr>
                </a:solidFill>
              </a:rPr>
              <a:t>Stockholm </a:t>
            </a:r>
            <a:r>
              <a:rPr lang="en-US" sz="1100" dirty="0">
                <a:solidFill>
                  <a:schemeClr val="tx1">
                    <a:lumMod val="65000"/>
                    <a:lumOff val="35000"/>
                  </a:schemeClr>
                </a:solidFill>
              </a:rPr>
              <a:t>County Council, Stockholm, </a:t>
            </a:r>
            <a:r>
              <a:rPr lang="en-US" sz="1100" dirty="0" err="1" smtClean="0">
                <a:solidFill>
                  <a:schemeClr val="tx1">
                    <a:lumMod val="65000"/>
                    <a:lumOff val="35000"/>
                  </a:schemeClr>
                </a:solidFill>
              </a:rPr>
              <a:t>Sweden</a:t>
            </a:r>
            <a:r>
              <a:rPr lang="en-US" sz="1100" b="1" dirty="0" err="1"/>
              <a:t>|</a:t>
            </a:r>
            <a:r>
              <a:rPr lang="en-US" sz="1100" dirty="0" err="1" smtClean="0">
                <a:solidFill>
                  <a:schemeClr val="tx1">
                    <a:lumMod val="65000"/>
                    <a:lumOff val="35000"/>
                  </a:schemeClr>
                </a:solidFill>
              </a:rPr>
              <a:t>The</a:t>
            </a:r>
            <a:r>
              <a:rPr lang="en-US" sz="1100" dirty="0" smtClean="0">
                <a:solidFill>
                  <a:schemeClr val="tx1">
                    <a:lumMod val="65000"/>
                    <a:lumOff val="35000"/>
                  </a:schemeClr>
                </a:solidFill>
              </a:rPr>
              <a:t> </a:t>
            </a:r>
            <a:r>
              <a:rPr lang="en-US" sz="1100" dirty="0">
                <a:solidFill>
                  <a:schemeClr val="tx1">
                    <a:lumMod val="65000"/>
                    <a:lumOff val="35000"/>
                  </a:schemeClr>
                </a:solidFill>
              </a:rPr>
              <a:t>Government of </a:t>
            </a:r>
            <a:r>
              <a:rPr lang="en-US" sz="1100" dirty="0" err="1">
                <a:solidFill>
                  <a:schemeClr val="tx1">
                    <a:lumMod val="65000"/>
                    <a:lumOff val="35000"/>
                  </a:schemeClr>
                </a:solidFill>
              </a:rPr>
              <a:t>Åland</a:t>
            </a:r>
            <a:r>
              <a:rPr lang="en-US" sz="1100" dirty="0">
                <a:solidFill>
                  <a:schemeClr val="tx1">
                    <a:lumMod val="65000"/>
                    <a:lumOff val="35000"/>
                  </a:schemeClr>
                </a:solidFill>
              </a:rPr>
              <a:t>, </a:t>
            </a:r>
            <a:r>
              <a:rPr lang="en-US" sz="1100" dirty="0" err="1">
                <a:solidFill>
                  <a:schemeClr val="tx1">
                    <a:lumMod val="65000"/>
                    <a:lumOff val="35000"/>
                  </a:schemeClr>
                </a:solidFill>
              </a:rPr>
              <a:t>Mariehamn</a:t>
            </a:r>
            <a:r>
              <a:rPr lang="en-US" sz="1100" dirty="0">
                <a:solidFill>
                  <a:schemeClr val="tx1">
                    <a:lumMod val="65000"/>
                    <a:lumOff val="35000"/>
                  </a:schemeClr>
                </a:solidFill>
              </a:rPr>
              <a:t>, </a:t>
            </a:r>
            <a:r>
              <a:rPr lang="en-US" sz="1100" dirty="0" err="1">
                <a:solidFill>
                  <a:schemeClr val="tx1">
                    <a:lumMod val="65000"/>
                    <a:lumOff val="35000"/>
                  </a:schemeClr>
                </a:solidFill>
              </a:rPr>
              <a:t>Åland</a:t>
            </a:r>
            <a:endParaRPr lang="en-US" sz="1100" dirty="0">
              <a:solidFill>
                <a:schemeClr val="tx1">
                  <a:lumMod val="65000"/>
                  <a:lumOff val="35000"/>
                </a:schemeClr>
              </a:solidFill>
            </a:endParaRPr>
          </a:p>
        </p:txBody>
      </p:sp>
      <p:sp>
        <p:nvSpPr>
          <p:cNvPr id="7" name="Text Placeholder 6"/>
          <p:cNvSpPr>
            <a:spLocks noGrp="1"/>
          </p:cNvSpPr>
          <p:nvPr>
            <p:ph type="body" sz="quarter" idx="15"/>
          </p:nvPr>
        </p:nvSpPr>
        <p:spPr/>
        <p:txBody>
          <a:bodyPr/>
          <a:lstStyle/>
          <a:p>
            <a:r>
              <a:rPr lang="fi-FI" dirty="0" smtClean="0"/>
              <a:t>SPECIFIC OBJECTIVE </a:t>
            </a:r>
            <a:r>
              <a:rPr lang="en-US" b="0" dirty="0"/>
              <a:t>3.1. Improved transport flows of people and goods</a:t>
            </a:r>
          </a:p>
          <a:p>
            <a:endParaRPr lang="en-US" dirty="0"/>
          </a:p>
        </p:txBody>
      </p:sp>
      <p:sp>
        <p:nvSpPr>
          <p:cNvPr id="8" name="Content Placeholder 7"/>
          <p:cNvSpPr>
            <a:spLocks noGrp="1"/>
          </p:cNvSpPr>
          <p:nvPr>
            <p:ph idx="17"/>
          </p:nvPr>
        </p:nvSpPr>
        <p:spPr>
          <a:xfrm>
            <a:off x="179388" y="2702790"/>
            <a:ext cx="1080000" cy="252000"/>
          </a:xfrm>
        </p:spPr>
        <p:txBody>
          <a:bodyPr>
            <a:normAutofit fontScale="85000" lnSpcReduction="20000"/>
          </a:bodyPr>
          <a:lstStyle/>
          <a:p>
            <a:r>
              <a:rPr lang="fi-FI" dirty="0" smtClean="0"/>
              <a:t>OBJECTIVE</a:t>
            </a:r>
            <a:endParaRPr lang="en-US" dirty="0"/>
          </a:p>
        </p:txBody>
      </p:sp>
      <p:sp>
        <p:nvSpPr>
          <p:cNvPr id="9" name="Content Placeholder 8"/>
          <p:cNvSpPr>
            <a:spLocks noGrp="1"/>
          </p:cNvSpPr>
          <p:nvPr>
            <p:ph idx="18"/>
          </p:nvPr>
        </p:nvSpPr>
        <p:spPr>
          <a:xfrm>
            <a:off x="179388" y="3957696"/>
            <a:ext cx="1080000" cy="252000"/>
          </a:xfrm>
        </p:spPr>
        <p:txBody>
          <a:bodyPr>
            <a:normAutofit fontScale="85000" lnSpcReduction="20000"/>
          </a:bodyPr>
          <a:lstStyle/>
          <a:p>
            <a:r>
              <a:rPr lang="fi-FI" dirty="0" smtClean="0"/>
              <a:t>RESULT</a:t>
            </a:r>
            <a:endParaRPr lang="en-US" dirty="0"/>
          </a:p>
        </p:txBody>
      </p:sp>
      <p:sp>
        <p:nvSpPr>
          <p:cNvPr id="10" name="Content Placeholder 9"/>
          <p:cNvSpPr>
            <a:spLocks noGrp="1"/>
          </p:cNvSpPr>
          <p:nvPr>
            <p:ph idx="19"/>
          </p:nvPr>
        </p:nvSpPr>
        <p:spPr>
          <a:xfrm>
            <a:off x="179388" y="4293096"/>
            <a:ext cx="6552728" cy="1296492"/>
          </a:xfrm>
        </p:spPr>
        <p:txBody>
          <a:bodyPr>
            <a:noAutofit/>
          </a:bodyPr>
          <a:lstStyle/>
          <a:p>
            <a:r>
              <a:rPr lang="en-US" sz="2000" dirty="0" smtClean="0"/>
              <a:t>The </a:t>
            </a:r>
            <a:r>
              <a:rPr lang="en-US" sz="2000" dirty="0"/>
              <a:t>overall travel times for passengers using public transportation in the Stockholm and </a:t>
            </a:r>
            <a:r>
              <a:rPr lang="en-US" sz="2000" dirty="0" err="1"/>
              <a:t>Åland</a:t>
            </a:r>
            <a:r>
              <a:rPr lang="en-US" sz="2000" dirty="0"/>
              <a:t> archipelagos is reduced by more than 10</a:t>
            </a:r>
            <a:r>
              <a:rPr lang="en-US" sz="2000" dirty="0" smtClean="0"/>
              <a:t>%. </a:t>
            </a:r>
            <a:br>
              <a:rPr lang="en-US" sz="2000" dirty="0" smtClean="0"/>
            </a:br>
            <a:r>
              <a:rPr lang="en-US" sz="2000" dirty="0" smtClean="0"/>
              <a:t>A </a:t>
            </a:r>
            <a:r>
              <a:rPr lang="en-US" sz="2000" dirty="0"/>
              <a:t>number of traffic routes are </a:t>
            </a:r>
            <a:r>
              <a:rPr lang="en-US" sz="2000" dirty="0" smtClean="0"/>
              <a:t>adjusted and under </a:t>
            </a:r>
            <a:r>
              <a:rPr lang="en-US" sz="2000" dirty="0"/>
              <a:t>consideration for future adjustments. </a:t>
            </a:r>
          </a:p>
        </p:txBody>
      </p:sp>
      <p:pic>
        <p:nvPicPr>
          <p:cNvPr id="13" name="Picture Placeholder 12"/>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27020" r="27020"/>
          <a:stretch>
            <a:fillRect/>
          </a:stretch>
        </p:blipFill>
        <p:spPr>
          <a:xfrm>
            <a:off x="6804248" y="2581106"/>
            <a:ext cx="2231802" cy="2952676"/>
          </a:xfrm>
        </p:spPr>
      </p:pic>
      <p:sp>
        <p:nvSpPr>
          <p:cNvPr id="14" name="TextBox 13"/>
          <p:cNvSpPr txBox="1"/>
          <p:nvPr/>
        </p:nvSpPr>
        <p:spPr>
          <a:xfrm>
            <a:off x="7236296" y="5525752"/>
            <a:ext cx="1656184" cy="430887"/>
          </a:xfrm>
          <a:prstGeom prst="rect">
            <a:avLst/>
          </a:prstGeom>
          <a:noFill/>
        </p:spPr>
        <p:txBody>
          <a:bodyPr wrap="square" rtlCol="0">
            <a:spAutoFit/>
          </a:bodyPr>
          <a:lstStyle/>
          <a:p>
            <a:r>
              <a:rPr lang="fi-FI" sz="1100" i="1" dirty="0" smtClean="0">
                <a:latin typeface="Trebuchet MS" panose="020B0603020202020204" pitchFamily="34" charset="0"/>
              </a:rPr>
              <a:t>Photo: Raija Lehtonen</a:t>
            </a:r>
            <a:br>
              <a:rPr lang="fi-FI" sz="1100" i="1" dirty="0" smtClean="0">
                <a:latin typeface="Trebuchet MS" panose="020B0603020202020204" pitchFamily="34" charset="0"/>
              </a:rPr>
            </a:br>
            <a:r>
              <a:rPr lang="fi-FI" sz="1100" i="1" dirty="0" smtClean="0">
                <a:latin typeface="Trebuchet MS" panose="020B0603020202020204" pitchFamily="34" charset="0"/>
              </a:rPr>
              <a:t>visitfinland.com</a:t>
            </a:r>
            <a:endParaRPr lang="en-US" sz="1100" i="1" dirty="0">
              <a:latin typeface="Trebuchet MS" panose="020B0603020202020204" pitchFamily="34" charset="0"/>
            </a:endParaRPr>
          </a:p>
        </p:txBody>
      </p:sp>
    </p:spTree>
    <p:extLst>
      <p:ext uri="{BB962C8B-B14F-4D97-AF65-F5344CB8AC3E}">
        <p14:creationId xmlns:p14="http://schemas.microsoft.com/office/powerpoint/2010/main" val="16497107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388" y="1780448"/>
            <a:ext cx="6552728" cy="972283"/>
          </a:xfrm>
        </p:spPr>
        <p:txBody>
          <a:bodyPr>
            <a:normAutofit fontScale="90000"/>
          </a:bodyPr>
          <a:lstStyle/>
          <a:p>
            <a:r>
              <a:rPr lang="en-US" dirty="0"/>
              <a:t>MASAPO       </a:t>
            </a:r>
            <a:br>
              <a:rPr lang="en-US" dirty="0"/>
            </a:br>
            <a:r>
              <a:rPr lang="en-US" dirty="0"/>
              <a:t>Development of Maritime Safety in the Small Ports in the Baltic Sea </a:t>
            </a:r>
            <a:r>
              <a:rPr lang="en-US" dirty="0" smtClean="0"/>
              <a:t>Region</a:t>
            </a:r>
            <a:endParaRPr lang="en-US" dirty="0"/>
          </a:p>
        </p:txBody>
      </p:sp>
      <p:sp>
        <p:nvSpPr>
          <p:cNvPr id="3" name="Content Placeholder 2"/>
          <p:cNvSpPr>
            <a:spLocks noGrp="1"/>
          </p:cNvSpPr>
          <p:nvPr>
            <p:ph idx="1"/>
          </p:nvPr>
        </p:nvSpPr>
        <p:spPr>
          <a:xfrm>
            <a:off x="179388" y="3262163"/>
            <a:ext cx="6552728" cy="1022243"/>
          </a:xfrm>
        </p:spPr>
        <p:txBody>
          <a:bodyPr>
            <a:normAutofit fontScale="92500"/>
          </a:bodyPr>
          <a:lstStyle/>
          <a:p>
            <a:r>
              <a:rPr lang="en-GB" sz="2200" dirty="0" smtClean="0"/>
              <a:t>To develop </a:t>
            </a:r>
            <a:r>
              <a:rPr lang="en-GB" sz="2200" dirty="0"/>
              <a:t>cooperation between small ports in Estonia and </a:t>
            </a:r>
            <a:r>
              <a:rPr lang="en-GB" sz="2200" dirty="0" err="1"/>
              <a:t>Åland</a:t>
            </a:r>
            <a:r>
              <a:rPr lang="en-GB" sz="2200" dirty="0"/>
              <a:t> islands </a:t>
            </a:r>
            <a:r>
              <a:rPr lang="en-GB" sz="2200" dirty="0" smtClean="0"/>
              <a:t>for providing </a:t>
            </a:r>
            <a:r>
              <a:rPr lang="en-GB" sz="2200" dirty="0"/>
              <a:t>better information about the ports and their safety services</a:t>
            </a:r>
            <a:r>
              <a:rPr lang="en-GB" sz="2200" dirty="0" smtClean="0"/>
              <a:t>.</a:t>
            </a:r>
            <a:endParaRPr lang="en-US" sz="2200" dirty="0"/>
          </a:p>
          <a:p>
            <a:endParaRPr lang="en-US" dirty="0"/>
          </a:p>
        </p:txBody>
      </p:sp>
      <p:sp>
        <p:nvSpPr>
          <p:cNvPr id="4" name="Picture Placeholder 3"/>
          <p:cNvSpPr>
            <a:spLocks noGrp="1"/>
          </p:cNvSpPr>
          <p:nvPr>
            <p:ph type="pic" sz="quarter" idx="13"/>
          </p:nvPr>
        </p:nvSpPr>
        <p:spPr>
          <a:xfrm>
            <a:off x="6803579" y="1798797"/>
            <a:ext cx="2232471" cy="935583"/>
          </a:xfrm>
        </p:spPr>
      </p:sp>
      <p:pic>
        <p:nvPicPr>
          <p:cNvPr id="11" name="Picture Placeholder 10"/>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26641" r="26641"/>
          <a:stretch>
            <a:fillRect/>
          </a:stretch>
        </p:blipFill>
        <p:spPr>
          <a:xfrm>
            <a:off x="6804293" y="2843687"/>
            <a:ext cx="2231802" cy="2952676"/>
          </a:xfrm>
        </p:spPr>
      </p:pic>
      <p:sp>
        <p:nvSpPr>
          <p:cNvPr id="6" name="Text Placeholder 5"/>
          <p:cNvSpPr>
            <a:spLocks noGrp="1"/>
          </p:cNvSpPr>
          <p:nvPr>
            <p:ph type="body" sz="quarter" idx="16"/>
          </p:nvPr>
        </p:nvSpPr>
        <p:spPr>
          <a:xfrm>
            <a:off x="179388" y="5604556"/>
            <a:ext cx="8856662" cy="446088"/>
          </a:xfrm>
        </p:spPr>
        <p:txBody>
          <a:bodyPr/>
          <a:lstStyle/>
          <a:p>
            <a:r>
              <a:rPr lang="en-US" sz="1100" b="1" dirty="0"/>
              <a:t>Lead </a:t>
            </a:r>
            <a:r>
              <a:rPr lang="en-US" sz="1100" b="1" dirty="0" smtClean="0"/>
              <a:t>Partner: </a:t>
            </a:r>
            <a:r>
              <a:rPr lang="en-US" sz="1100" dirty="0" err="1" smtClean="0">
                <a:solidFill>
                  <a:schemeClr val="tx1">
                    <a:lumMod val="65000"/>
                    <a:lumOff val="35000"/>
                  </a:schemeClr>
                </a:solidFill>
              </a:rPr>
              <a:t>Hiiu</a:t>
            </a:r>
            <a:r>
              <a:rPr lang="en-US" sz="1100" dirty="0" smtClean="0">
                <a:solidFill>
                  <a:schemeClr val="tx1">
                    <a:lumMod val="65000"/>
                    <a:lumOff val="35000"/>
                  </a:schemeClr>
                </a:solidFill>
              </a:rPr>
              <a:t> </a:t>
            </a:r>
            <a:r>
              <a:rPr lang="en-US" sz="1100" dirty="0">
                <a:solidFill>
                  <a:schemeClr val="tx1">
                    <a:lumMod val="65000"/>
                    <a:lumOff val="35000"/>
                  </a:schemeClr>
                </a:solidFill>
              </a:rPr>
              <a:t>Municipality, </a:t>
            </a:r>
            <a:r>
              <a:rPr lang="en-US" sz="1100" dirty="0" err="1">
                <a:solidFill>
                  <a:schemeClr val="tx1">
                    <a:lumMod val="65000"/>
                    <a:lumOff val="35000"/>
                  </a:schemeClr>
                </a:solidFill>
              </a:rPr>
              <a:t>Kärdla</a:t>
            </a:r>
            <a:r>
              <a:rPr lang="en-US" sz="1100" dirty="0">
                <a:solidFill>
                  <a:schemeClr val="tx1">
                    <a:lumMod val="65000"/>
                    <a:lumOff val="35000"/>
                  </a:schemeClr>
                </a:solidFill>
              </a:rPr>
              <a:t>, Estonia</a:t>
            </a:r>
            <a:br>
              <a:rPr lang="en-US" sz="1100" dirty="0">
                <a:solidFill>
                  <a:schemeClr val="tx1">
                    <a:lumMod val="65000"/>
                    <a:lumOff val="35000"/>
                  </a:schemeClr>
                </a:solidFill>
              </a:rPr>
            </a:br>
            <a:r>
              <a:rPr lang="en-US" sz="1100" b="1" dirty="0" smtClean="0"/>
              <a:t>Project partner: </a:t>
            </a:r>
            <a:r>
              <a:rPr lang="en-US" sz="1100" dirty="0" err="1" smtClean="0">
                <a:solidFill>
                  <a:schemeClr val="tx1">
                    <a:lumMod val="65000"/>
                    <a:lumOff val="35000"/>
                  </a:schemeClr>
                </a:solidFill>
              </a:rPr>
              <a:t>Åland</a:t>
            </a:r>
            <a:r>
              <a:rPr lang="en-US" sz="1100" dirty="0" smtClean="0">
                <a:solidFill>
                  <a:schemeClr val="tx1">
                    <a:lumMod val="65000"/>
                    <a:lumOff val="35000"/>
                  </a:schemeClr>
                </a:solidFill>
              </a:rPr>
              <a:t> </a:t>
            </a:r>
            <a:r>
              <a:rPr lang="en-US" sz="1100" dirty="0">
                <a:solidFill>
                  <a:schemeClr val="tx1">
                    <a:lumMod val="65000"/>
                    <a:lumOff val="35000"/>
                  </a:schemeClr>
                </a:solidFill>
              </a:rPr>
              <a:t>island Lifeboat Society, </a:t>
            </a:r>
            <a:r>
              <a:rPr lang="en-US" sz="1100" dirty="0" err="1">
                <a:solidFill>
                  <a:schemeClr val="tx1">
                    <a:lumMod val="65000"/>
                    <a:lumOff val="35000"/>
                  </a:schemeClr>
                </a:solidFill>
              </a:rPr>
              <a:t>Mariehamn</a:t>
            </a:r>
            <a:r>
              <a:rPr lang="en-US" sz="1100" dirty="0">
                <a:solidFill>
                  <a:schemeClr val="tx1">
                    <a:lumMod val="65000"/>
                    <a:lumOff val="35000"/>
                  </a:schemeClr>
                </a:solidFill>
              </a:rPr>
              <a:t>, </a:t>
            </a:r>
            <a:r>
              <a:rPr lang="en-US" sz="1100" dirty="0" err="1">
                <a:solidFill>
                  <a:schemeClr val="tx1">
                    <a:lumMod val="65000"/>
                    <a:lumOff val="35000"/>
                  </a:schemeClr>
                </a:solidFill>
              </a:rPr>
              <a:t>Åland</a:t>
            </a:r>
            <a:r>
              <a:rPr lang="en-US" sz="1100" dirty="0">
                <a:solidFill>
                  <a:schemeClr val="tx1">
                    <a:lumMod val="65000"/>
                    <a:lumOff val="35000"/>
                  </a:schemeClr>
                </a:solidFill>
              </a:rPr>
              <a:t/>
            </a:r>
            <a:br>
              <a:rPr lang="en-US" sz="1100" dirty="0">
                <a:solidFill>
                  <a:schemeClr val="tx1">
                    <a:lumMod val="65000"/>
                    <a:lumOff val="35000"/>
                  </a:schemeClr>
                </a:solidFill>
              </a:rPr>
            </a:br>
            <a:r>
              <a:rPr lang="en-US" sz="1100" dirty="0">
                <a:solidFill>
                  <a:schemeClr val="tx1">
                    <a:lumMod val="65000"/>
                    <a:lumOff val="35000"/>
                  </a:schemeClr>
                </a:solidFill>
              </a:rPr>
              <a:t> </a:t>
            </a:r>
          </a:p>
        </p:txBody>
      </p:sp>
      <p:sp>
        <p:nvSpPr>
          <p:cNvPr id="7" name="Text Placeholder 6"/>
          <p:cNvSpPr>
            <a:spLocks noGrp="1"/>
          </p:cNvSpPr>
          <p:nvPr>
            <p:ph type="body" sz="quarter" idx="15"/>
          </p:nvPr>
        </p:nvSpPr>
        <p:spPr>
          <a:xfrm>
            <a:off x="179388" y="1196752"/>
            <a:ext cx="8856662" cy="504056"/>
          </a:xfrm>
        </p:spPr>
        <p:txBody>
          <a:bodyPr/>
          <a:lstStyle/>
          <a:p>
            <a:r>
              <a:rPr lang="fi-FI" dirty="0"/>
              <a:t>SPECIFIC OBJECTIVE </a:t>
            </a:r>
          </a:p>
          <a:p>
            <a:r>
              <a:rPr lang="en-US" b="0" dirty="0"/>
              <a:t>3.2. Improved services of existing small ports to improve local and regional mobility and contribute to tourism development</a:t>
            </a:r>
          </a:p>
          <a:p>
            <a:endParaRPr lang="en-US" dirty="0"/>
          </a:p>
        </p:txBody>
      </p:sp>
      <p:sp>
        <p:nvSpPr>
          <p:cNvPr id="8" name="Content Placeholder 7"/>
          <p:cNvSpPr>
            <a:spLocks noGrp="1"/>
          </p:cNvSpPr>
          <p:nvPr>
            <p:ph idx="17"/>
          </p:nvPr>
        </p:nvSpPr>
        <p:spPr>
          <a:xfrm>
            <a:off x="179388" y="2926872"/>
            <a:ext cx="1080000" cy="252000"/>
          </a:xfrm>
        </p:spPr>
        <p:txBody>
          <a:bodyPr>
            <a:normAutofit fontScale="85000" lnSpcReduction="20000"/>
          </a:bodyPr>
          <a:lstStyle/>
          <a:p>
            <a:r>
              <a:rPr lang="fi-FI" dirty="0" smtClean="0"/>
              <a:t>OBJECTIVE</a:t>
            </a:r>
            <a:endParaRPr lang="en-US" dirty="0"/>
          </a:p>
        </p:txBody>
      </p:sp>
      <p:sp>
        <p:nvSpPr>
          <p:cNvPr id="9" name="Content Placeholder 8"/>
          <p:cNvSpPr>
            <a:spLocks noGrp="1"/>
          </p:cNvSpPr>
          <p:nvPr>
            <p:ph idx="18"/>
          </p:nvPr>
        </p:nvSpPr>
        <p:spPr>
          <a:xfrm>
            <a:off x="179388" y="4152936"/>
            <a:ext cx="1080000" cy="252000"/>
          </a:xfrm>
        </p:spPr>
        <p:txBody>
          <a:bodyPr>
            <a:normAutofit fontScale="85000" lnSpcReduction="20000"/>
          </a:bodyPr>
          <a:lstStyle/>
          <a:p>
            <a:r>
              <a:rPr lang="fi-FI" dirty="0" smtClean="0"/>
              <a:t>RESULT</a:t>
            </a:r>
            <a:endParaRPr lang="en-US" dirty="0"/>
          </a:p>
        </p:txBody>
      </p:sp>
      <p:sp>
        <p:nvSpPr>
          <p:cNvPr id="10" name="Content Placeholder 9"/>
          <p:cNvSpPr>
            <a:spLocks noGrp="1"/>
          </p:cNvSpPr>
          <p:nvPr>
            <p:ph idx="19"/>
          </p:nvPr>
        </p:nvSpPr>
        <p:spPr>
          <a:xfrm>
            <a:off x="194037" y="4476374"/>
            <a:ext cx="6552728" cy="1184651"/>
          </a:xfrm>
        </p:spPr>
        <p:txBody>
          <a:bodyPr>
            <a:normAutofit/>
          </a:bodyPr>
          <a:lstStyle/>
          <a:p>
            <a:r>
              <a:rPr lang="en-US" sz="2000" dirty="0"/>
              <a:t>T</a:t>
            </a:r>
            <a:r>
              <a:rPr lang="en-US" sz="2000" dirty="0" smtClean="0"/>
              <a:t>he </a:t>
            </a:r>
            <a:r>
              <a:rPr lang="en-US" sz="2000" dirty="0"/>
              <a:t>pilot small ports </a:t>
            </a:r>
            <a:r>
              <a:rPr lang="en-US" sz="2000" dirty="0" smtClean="0"/>
              <a:t>have </a:t>
            </a:r>
            <a:r>
              <a:rPr lang="en-US" sz="2000" dirty="0"/>
              <a:t>tight cooperation with </a:t>
            </a:r>
            <a:r>
              <a:rPr lang="en-US" sz="2000" dirty="0" smtClean="0"/>
              <a:t/>
            </a:r>
            <a:br>
              <a:rPr lang="en-US" sz="2000" dirty="0" smtClean="0"/>
            </a:br>
            <a:r>
              <a:rPr lang="en-US" sz="2000" dirty="0" smtClean="0"/>
              <a:t>4 </a:t>
            </a:r>
            <a:r>
              <a:rPr lang="en-US" sz="2000" dirty="0"/>
              <a:t>local voluntary maritime rescue </a:t>
            </a:r>
            <a:r>
              <a:rPr lang="en-US" sz="2000" dirty="0" err="1" smtClean="0"/>
              <a:t>organisations</a:t>
            </a:r>
            <a:r>
              <a:rPr lang="en-US" sz="2000" dirty="0" smtClean="0"/>
              <a:t>.</a:t>
            </a:r>
            <a:br>
              <a:rPr lang="en-US" sz="2000" dirty="0" smtClean="0"/>
            </a:br>
            <a:r>
              <a:rPr lang="en-US" sz="2000" dirty="0" smtClean="0"/>
              <a:t>Jointly </a:t>
            </a:r>
            <a:r>
              <a:rPr lang="en-US" sz="2000" dirty="0"/>
              <a:t>designed </a:t>
            </a:r>
            <a:r>
              <a:rPr lang="en-US" sz="2000" dirty="0" smtClean="0"/>
              <a:t>basic </a:t>
            </a:r>
            <a:r>
              <a:rPr lang="en-US" sz="2000" dirty="0"/>
              <a:t>safety quality sign and the safety services have been improved. </a:t>
            </a:r>
          </a:p>
        </p:txBody>
      </p:sp>
      <p:sp>
        <p:nvSpPr>
          <p:cNvPr id="12" name="TextBox 11"/>
          <p:cNvSpPr txBox="1"/>
          <p:nvPr/>
        </p:nvSpPr>
        <p:spPr>
          <a:xfrm>
            <a:off x="7091387" y="5835200"/>
            <a:ext cx="1656853" cy="430887"/>
          </a:xfrm>
          <a:prstGeom prst="rect">
            <a:avLst/>
          </a:prstGeom>
          <a:noFill/>
        </p:spPr>
        <p:txBody>
          <a:bodyPr wrap="square" rtlCol="0">
            <a:spAutoFit/>
          </a:bodyPr>
          <a:lstStyle/>
          <a:p>
            <a:r>
              <a:rPr lang="fi-FI" sz="1100" i="1" dirty="0" smtClean="0">
                <a:latin typeface="Trebuchet MS" panose="020B0603020202020204" pitchFamily="34" charset="0"/>
              </a:rPr>
              <a:t>Photo: Urmas Haljaste</a:t>
            </a:r>
            <a:br>
              <a:rPr lang="fi-FI" sz="1100" i="1" dirty="0" smtClean="0">
                <a:latin typeface="Trebuchet MS" panose="020B0603020202020204" pitchFamily="34" charset="0"/>
              </a:rPr>
            </a:br>
            <a:r>
              <a:rPr lang="fi-FI" sz="1100" i="1" dirty="0" smtClean="0">
                <a:latin typeface="Trebuchet MS" panose="020B0603020202020204" pitchFamily="34" charset="0"/>
              </a:rPr>
              <a:t>Visitestonia.com</a:t>
            </a:r>
            <a:endParaRPr lang="en-US" sz="1100" i="1" dirty="0">
              <a:latin typeface="Trebuchet MS" panose="020B0603020202020204" pitchFamily="34" charset="0"/>
            </a:endParaRPr>
          </a:p>
        </p:txBody>
      </p:sp>
    </p:spTree>
    <p:extLst>
      <p:ext uri="{BB962C8B-B14F-4D97-AF65-F5344CB8AC3E}">
        <p14:creationId xmlns:p14="http://schemas.microsoft.com/office/powerpoint/2010/main" val="41655248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pPr algn="ctr"/>
            <a:r>
              <a:rPr lang="fi-FI" b="1" dirty="0" smtClean="0"/>
              <a:t>MASAPO planned results</a:t>
            </a:r>
            <a:endParaRPr lang="fi-FI" b="1" dirty="0"/>
          </a:p>
        </p:txBody>
      </p:sp>
      <p:sp>
        <p:nvSpPr>
          <p:cNvPr id="12" name="Content Placeholder 11"/>
          <p:cNvSpPr>
            <a:spLocks noGrp="1"/>
          </p:cNvSpPr>
          <p:nvPr>
            <p:ph idx="1"/>
          </p:nvPr>
        </p:nvSpPr>
        <p:spPr/>
        <p:txBody>
          <a:bodyPr/>
          <a:lstStyle/>
          <a:p>
            <a:pPr marL="0" indent="0">
              <a:buNone/>
            </a:pPr>
            <a:r>
              <a:rPr lang="fi-FI" sz="2400" dirty="0"/>
              <a:t>	9</a:t>
            </a:r>
            <a:r>
              <a:rPr lang="fi-FI" sz="2400" dirty="0" smtClean="0"/>
              <a:t> ports with improved safety services</a:t>
            </a:r>
          </a:p>
          <a:p>
            <a:pPr>
              <a:buFontTx/>
              <a:buChar char="-"/>
            </a:pPr>
            <a:endParaRPr lang="fi-FI" sz="2400" dirty="0" smtClean="0"/>
          </a:p>
          <a:p>
            <a:pPr>
              <a:buFontTx/>
              <a:buChar char="-"/>
            </a:pPr>
            <a:r>
              <a:rPr lang="fi-FI" sz="2400" dirty="0" smtClean="0"/>
              <a:t>Trained voluntary maritime rescue staff</a:t>
            </a:r>
          </a:p>
          <a:p>
            <a:pPr>
              <a:buFontTx/>
              <a:buChar char="-"/>
            </a:pPr>
            <a:r>
              <a:rPr lang="fi-FI" sz="2400" dirty="0" smtClean="0"/>
              <a:t>Well </a:t>
            </a:r>
            <a:r>
              <a:rPr lang="fi-FI" sz="2400" dirty="0" smtClean="0"/>
              <a:t>equiped voluntary </a:t>
            </a:r>
            <a:r>
              <a:rPr lang="fi-FI" sz="2400" dirty="0" smtClean="0"/>
              <a:t>maritime rescue organisations</a:t>
            </a:r>
          </a:p>
          <a:p>
            <a:pPr marL="0" indent="0">
              <a:buNone/>
            </a:pPr>
            <a:endParaRPr lang="fi-FI" sz="2400" dirty="0"/>
          </a:p>
        </p:txBody>
      </p:sp>
    </p:spTree>
    <p:extLst>
      <p:ext uri="{BB962C8B-B14F-4D97-AF65-F5344CB8AC3E}">
        <p14:creationId xmlns:p14="http://schemas.microsoft.com/office/powerpoint/2010/main" val="32907573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tsikko 3"/>
          <p:cNvSpPr>
            <a:spLocks noGrp="1"/>
          </p:cNvSpPr>
          <p:nvPr>
            <p:ph type="ctrTitle"/>
          </p:nvPr>
        </p:nvSpPr>
        <p:spPr>
          <a:xfrm>
            <a:off x="1545466" y="2860161"/>
            <a:ext cx="6001554" cy="1786607"/>
          </a:xfrm>
        </p:spPr>
        <p:txBody>
          <a:bodyPr/>
          <a:lstStyle/>
          <a:p>
            <a:r>
              <a:rPr lang="fi-FI" b="1" dirty="0" smtClean="0">
                <a:solidFill>
                  <a:schemeClr val="accent2">
                    <a:lumMod val="50000"/>
                  </a:schemeClr>
                </a:solidFill>
              </a:rPr>
              <a:t>Thank You!</a:t>
            </a:r>
            <a:br>
              <a:rPr lang="fi-FI" b="1" dirty="0" smtClean="0">
                <a:solidFill>
                  <a:schemeClr val="accent2">
                    <a:lumMod val="50000"/>
                  </a:schemeClr>
                </a:solidFill>
              </a:rPr>
            </a:br>
            <a:r>
              <a:rPr lang="fi-FI" b="1" dirty="0">
                <a:solidFill>
                  <a:schemeClr val="accent2">
                    <a:lumMod val="50000"/>
                  </a:schemeClr>
                </a:solidFill>
              </a:rPr>
              <a:t/>
            </a:r>
            <a:br>
              <a:rPr lang="fi-FI" b="1" dirty="0">
                <a:solidFill>
                  <a:schemeClr val="accent2">
                    <a:lumMod val="50000"/>
                  </a:schemeClr>
                </a:solidFill>
              </a:rPr>
            </a:br>
            <a:r>
              <a:rPr lang="fi-FI" sz="2800" b="1" dirty="0" smtClean="0">
                <a:solidFill>
                  <a:schemeClr val="accent2">
                    <a:lumMod val="50000"/>
                  </a:schemeClr>
                </a:solidFill>
              </a:rPr>
              <a:t>Ivo.volt@centralbaltic.eu</a:t>
            </a:r>
            <a:endParaRPr lang="fi-FI" sz="2800" b="1" dirty="0">
              <a:solidFill>
                <a:schemeClr val="accent2">
                  <a:lumMod val="50000"/>
                </a:schemeClr>
              </a:solidFill>
            </a:endParaRPr>
          </a:p>
        </p:txBody>
      </p:sp>
      <p:grpSp>
        <p:nvGrpSpPr>
          <p:cNvPr id="2" name="Ryhmä 1"/>
          <p:cNvGrpSpPr/>
          <p:nvPr/>
        </p:nvGrpSpPr>
        <p:grpSpPr>
          <a:xfrm>
            <a:off x="6254127" y="359496"/>
            <a:ext cx="2566326" cy="307777"/>
            <a:chOff x="6218682" y="314929"/>
            <a:chExt cx="2566326" cy="307777"/>
          </a:xfrm>
        </p:grpSpPr>
        <p:pic>
          <p:nvPicPr>
            <p:cNvPr id="9" name="Kuva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04591" y="348422"/>
              <a:ext cx="280417" cy="240792"/>
            </a:xfrm>
            <a:prstGeom prst="rect">
              <a:avLst/>
            </a:prstGeom>
          </p:spPr>
        </p:pic>
        <p:sp>
          <p:nvSpPr>
            <p:cNvPr id="11" name="Tekstiruutu 10"/>
            <p:cNvSpPr txBox="1"/>
            <p:nvPr/>
          </p:nvSpPr>
          <p:spPr>
            <a:xfrm>
              <a:off x="6218682" y="314929"/>
              <a:ext cx="2213340" cy="307777"/>
            </a:xfrm>
            <a:prstGeom prst="rect">
              <a:avLst/>
            </a:prstGeom>
            <a:noFill/>
          </p:spPr>
          <p:txBody>
            <a:bodyPr wrap="square" rtlCol="0">
              <a:spAutoFit/>
            </a:bodyPr>
            <a:lstStyle/>
            <a:p>
              <a:pPr algn="r"/>
              <a:r>
                <a:rPr lang="fi-FI" sz="1400" dirty="0" smtClean="0"/>
                <a:t>www.centralbaltic.eu</a:t>
              </a:r>
              <a:endParaRPr lang="fi-FI" sz="1400" dirty="0"/>
            </a:p>
          </p:txBody>
        </p:sp>
      </p:grpSp>
      <p:grpSp>
        <p:nvGrpSpPr>
          <p:cNvPr id="3" name="Ryhmä 2"/>
          <p:cNvGrpSpPr/>
          <p:nvPr/>
        </p:nvGrpSpPr>
        <p:grpSpPr>
          <a:xfrm>
            <a:off x="7186959" y="787971"/>
            <a:ext cx="1633494" cy="307777"/>
            <a:chOff x="7155841" y="751063"/>
            <a:chExt cx="1633494" cy="307777"/>
          </a:xfrm>
        </p:grpSpPr>
        <p:pic>
          <p:nvPicPr>
            <p:cNvPr id="8" name="Kuva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9398" y="790652"/>
              <a:ext cx="249937" cy="228600"/>
            </a:xfrm>
            <a:prstGeom prst="rect">
              <a:avLst/>
            </a:prstGeom>
          </p:spPr>
        </p:pic>
        <p:sp>
          <p:nvSpPr>
            <p:cNvPr id="12" name="Tekstiruutu 11"/>
            <p:cNvSpPr txBox="1"/>
            <p:nvPr/>
          </p:nvSpPr>
          <p:spPr>
            <a:xfrm>
              <a:off x="7155841" y="751063"/>
              <a:ext cx="1276181" cy="307777"/>
            </a:xfrm>
            <a:prstGeom prst="rect">
              <a:avLst/>
            </a:prstGeom>
            <a:noFill/>
          </p:spPr>
          <p:txBody>
            <a:bodyPr wrap="square" rtlCol="0">
              <a:spAutoFit/>
            </a:bodyPr>
            <a:lstStyle/>
            <a:p>
              <a:pPr algn="r"/>
              <a:r>
                <a:rPr lang="fi-FI" sz="1400" dirty="0" err="1" smtClean="0"/>
                <a:t>CentralBaltic</a:t>
              </a:r>
              <a:endParaRPr lang="fi-FI" sz="1400" dirty="0"/>
            </a:p>
          </p:txBody>
        </p:sp>
      </p:grpSp>
      <p:grpSp>
        <p:nvGrpSpPr>
          <p:cNvPr id="5" name="Ryhmä 4"/>
          <p:cNvGrpSpPr/>
          <p:nvPr/>
        </p:nvGrpSpPr>
        <p:grpSpPr>
          <a:xfrm>
            <a:off x="5903796" y="1216446"/>
            <a:ext cx="2843111" cy="307777"/>
            <a:chOff x="5865696" y="1154010"/>
            <a:chExt cx="2843111" cy="307777"/>
          </a:xfrm>
        </p:grpSpPr>
        <p:pic>
          <p:nvPicPr>
            <p:cNvPr id="10" name="Kuva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80791" y="1187466"/>
              <a:ext cx="128016" cy="274321"/>
            </a:xfrm>
            <a:prstGeom prst="rect">
              <a:avLst/>
            </a:prstGeom>
          </p:spPr>
        </p:pic>
        <p:sp>
          <p:nvSpPr>
            <p:cNvPr id="13" name="Tekstiruutu 12">
              <a:hlinkClick r:id="rId5"/>
            </p:cNvPr>
            <p:cNvSpPr txBox="1"/>
            <p:nvPr/>
          </p:nvSpPr>
          <p:spPr>
            <a:xfrm>
              <a:off x="5865696" y="1154010"/>
              <a:ext cx="2566326" cy="307777"/>
            </a:xfrm>
            <a:prstGeom prst="rect">
              <a:avLst/>
            </a:prstGeom>
            <a:noFill/>
          </p:spPr>
          <p:txBody>
            <a:bodyPr wrap="square" rtlCol="0">
              <a:spAutoFit/>
            </a:bodyPr>
            <a:lstStyle/>
            <a:p>
              <a:pPr algn="r"/>
              <a:r>
                <a:rPr lang="fi-FI" sz="1400" dirty="0" smtClean="0"/>
                <a:t>Central Baltic </a:t>
              </a:r>
              <a:r>
                <a:rPr lang="fi-FI" sz="1400" dirty="0" err="1" smtClean="0"/>
                <a:t>Programme</a:t>
              </a:r>
              <a:endParaRPr lang="fi-FI" sz="1400" dirty="0"/>
            </a:p>
          </p:txBody>
        </p:sp>
      </p:grpSp>
    </p:spTree>
    <p:extLst>
      <p:ext uri="{BB962C8B-B14F-4D97-AF65-F5344CB8AC3E}">
        <p14:creationId xmlns:p14="http://schemas.microsoft.com/office/powerpoint/2010/main" val="17921172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Content Placeholder 1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131841" y="692697"/>
            <a:ext cx="6216513" cy="7578901"/>
          </a:xfrm>
        </p:spPr>
      </p:pic>
      <p:sp>
        <p:nvSpPr>
          <p:cNvPr id="2" name="Title 1"/>
          <p:cNvSpPr>
            <a:spLocks noGrp="1"/>
          </p:cNvSpPr>
          <p:nvPr>
            <p:ph type="title"/>
          </p:nvPr>
        </p:nvSpPr>
        <p:spPr>
          <a:xfrm>
            <a:off x="827584" y="1063229"/>
            <a:ext cx="7859216" cy="857250"/>
          </a:xfrm>
        </p:spPr>
        <p:txBody>
          <a:bodyPr>
            <a:normAutofit/>
          </a:bodyPr>
          <a:lstStyle/>
          <a:p>
            <a:r>
              <a:rPr lang="fi-FI" dirty="0">
                <a:latin typeface="Blue Highway" panose="02010603020202020303" pitchFamily="2" charset="0"/>
              </a:rPr>
              <a:t>Programme area and funding</a:t>
            </a:r>
          </a:p>
        </p:txBody>
      </p:sp>
      <p:sp>
        <p:nvSpPr>
          <p:cNvPr id="4" name="Rectangle 3"/>
          <p:cNvSpPr/>
          <p:nvPr/>
        </p:nvSpPr>
        <p:spPr>
          <a:xfrm>
            <a:off x="467544" y="857250"/>
            <a:ext cx="72008" cy="51435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5" name="Rectangle 4"/>
          <p:cNvSpPr/>
          <p:nvPr/>
        </p:nvSpPr>
        <p:spPr>
          <a:xfrm>
            <a:off x="0" y="857250"/>
            <a:ext cx="467544" cy="51435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6" name="Rectangle 15"/>
          <p:cNvSpPr/>
          <p:nvPr/>
        </p:nvSpPr>
        <p:spPr>
          <a:xfrm>
            <a:off x="899592" y="2132564"/>
            <a:ext cx="4572000" cy="2354491"/>
          </a:xfrm>
          <a:prstGeom prst="rect">
            <a:avLst/>
          </a:prstGeom>
        </p:spPr>
        <p:txBody>
          <a:bodyPr>
            <a:spAutoFit/>
          </a:bodyPr>
          <a:lstStyle/>
          <a:p>
            <a:pPr marL="285750" indent="-285750">
              <a:spcAft>
                <a:spcPts val="600"/>
              </a:spcAft>
              <a:buFont typeface="Arial" panose="020B0604020202020204" pitchFamily="34" charset="0"/>
              <a:buChar char="•"/>
            </a:pPr>
            <a:r>
              <a:rPr lang="en-US" sz="2200" dirty="0">
                <a:latin typeface="Blue Highway" panose="02010603020202020303" pitchFamily="2" charset="0"/>
              </a:rPr>
              <a:t>115 million euros available for projects</a:t>
            </a:r>
          </a:p>
          <a:p>
            <a:pPr marL="285750" indent="-285750">
              <a:spcAft>
                <a:spcPts val="600"/>
              </a:spcAft>
              <a:buFont typeface="Arial" panose="020B0604020202020204" pitchFamily="34" charset="0"/>
              <a:buChar char="•"/>
            </a:pPr>
            <a:r>
              <a:rPr lang="en-US" sz="2200" dirty="0">
                <a:latin typeface="Blue Highway" panose="02010603020202020303" pitchFamily="2" charset="0"/>
              </a:rPr>
              <a:t>Co-financing rates:</a:t>
            </a:r>
          </a:p>
          <a:p>
            <a:pPr marL="742950" lvl="1" indent="-285750">
              <a:spcAft>
                <a:spcPts val="600"/>
              </a:spcAft>
              <a:buFont typeface="Arial" panose="020B0604020202020204" pitchFamily="34" charset="0"/>
              <a:buChar char="•"/>
            </a:pPr>
            <a:r>
              <a:rPr lang="en-US" sz="2200" dirty="0">
                <a:latin typeface="Blue Highway" panose="02010603020202020303" pitchFamily="2" charset="0"/>
              </a:rPr>
              <a:t>75 % in </a:t>
            </a:r>
            <a:r>
              <a:rPr lang="en-US" sz="2200" b="1" dirty="0">
                <a:latin typeface="Blue Highway" panose="02010603020202020303" pitchFamily="2" charset="0"/>
              </a:rPr>
              <a:t>Finland</a:t>
            </a:r>
            <a:r>
              <a:rPr lang="en-US" sz="2200" dirty="0">
                <a:latin typeface="Blue Highway" panose="02010603020202020303" pitchFamily="2" charset="0"/>
              </a:rPr>
              <a:t>, </a:t>
            </a:r>
            <a:r>
              <a:rPr lang="en-US" sz="2200" b="1" dirty="0" err="1">
                <a:latin typeface="Blue Highway" panose="02010603020202020303" pitchFamily="2" charset="0"/>
              </a:rPr>
              <a:t>Åland</a:t>
            </a:r>
            <a:r>
              <a:rPr lang="en-US" sz="2200" dirty="0">
                <a:latin typeface="Blue Highway" panose="02010603020202020303" pitchFamily="2" charset="0"/>
              </a:rPr>
              <a:t>, </a:t>
            </a:r>
            <a:r>
              <a:rPr lang="en-US" sz="2200" b="1" dirty="0">
                <a:latin typeface="Blue Highway" panose="02010603020202020303" pitchFamily="2" charset="0"/>
              </a:rPr>
              <a:t>Sweden</a:t>
            </a:r>
          </a:p>
          <a:p>
            <a:pPr marL="742950" lvl="1" indent="-285750">
              <a:spcAft>
                <a:spcPts val="600"/>
              </a:spcAft>
              <a:buFont typeface="Arial" panose="020B0604020202020204" pitchFamily="34" charset="0"/>
              <a:buChar char="•"/>
            </a:pPr>
            <a:r>
              <a:rPr lang="en-US" sz="2200" dirty="0">
                <a:latin typeface="Blue Highway" panose="02010603020202020303" pitchFamily="2" charset="0"/>
              </a:rPr>
              <a:t>85 % in </a:t>
            </a:r>
            <a:r>
              <a:rPr lang="en-US" sz="2200" b="1" dirty="0">
                <a:latin typeface="Blue Highway" panose="02010603020202020303" pitchFamily="2" charset="0"/>
              </a:rPr>
              <a:t>Estonia</a:t>
            </a:r>
            <a:r>
              <a:rPr lang="en-US" sz="2200" dirty="0">
                <a:latin typeface="Blue Highway" panose="02010603020202020303" pitchFamily="2" charset="0"/>
              </a:rPr>
              <a:t>, </a:t>
            </a:r>
            <a:r>
              <a:rPr lang="en-US" sz="2200" b="1" dirty="0">
                <a:latin typeface="Blue Highway" panose="02010603020202020303" pitchFamily="2" charset="0"/>
              </a:rPr>
              <a:t>Latvia</a:t>
            </a:r>
          </a:p>
        </p:txBody>
      </p:sp>
    </p:spTree>
    <p:extLst>
      <p:ext uri="{BB962C8B-B14F-4D97-AF65-F5344CB8AC3E}">
        <p14:creationId xmlns:p14="http://schemas.microsoft.com/office/powerpoint/2010/main" val="19169139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13686" y="2081101"/>
            <a:ext cx="7572095" cy="4121288"/>
            <a:chOff x="971600" y="1923678"/>
            <a:chExt cx="7572095" cy="4121288"/>
          </a:xfrm>
        </p:grpSpPr>
        <p:sp>
          <p:nvSpPr>
            <p:cNvPr id="6" name="Down Arrow 5"/>
            <p:cNvSpPr/>
            <p:nvPr/>
          </p:nvSpPr>
          <p:spPr>
            <a:xfrm>
              <a:off x="1691680" y="1923678"/>
              <a:ext cx="432048" cy="1008112"/>
            </a:xfrm>
            <a:prstGeom prst="downArrow">
              <a:avLst/>
            </a:prstGeom>
            <a:solidFill>
              <a:srgbClr val="80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7" name="Down Arrow 6"/>
            <p:cNvSpPr/>
            <p:nvPr/>
          </p:nvSpPr>
          <p:spPr>
            <a:xfrm>
              <a:off x="3563888" y="1923678"/>
              <a:ext cx="432048" cy="1008112"/>
            </a:xfrm>
            <a:prstGeom prst="downArrow">
              <a:avLst/>
            </a:prstGeom>
            <a:solidFill>
              <a:srgbClr val="95C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8" name="Down Arrow 7"/>
            <p:cNvSpPr/>
            <p:nvPr/>
          </p:nvSpPr>
          <p:spPr>
            <a:xfrm>
              <a:off x="5436096" y="1923678"/>
              <a:ext cx="432048" cy="1008112"/>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9" name="Down Arrow 8"/>
            <p:cNvSpPr/>
            <p:nvPr/>
          </p:nvSpPr>
          <p:spPr>
            <a:xfrm>
              <a:off x="7380312" y="1923678"/>
              <a:ext cx="432048" cy="1008112"/>
            </a:xfrm>
            <a:prstGeom prst="downArrow">
              <a:avLst/>
            </a:prstGeom>
            <a:solidFill>
              <a:srgbClr val="C103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0" name="Rounded Rectangle 9"/>
            <p:cNvSpPr/>
            <p:nvPr/>
          </p:nvSpPr>
          <p:spPr>
            <a:xfrm>
              <a:off x="971600" y="2931790"/>
              <a:ext cx="1818000" cy="720000"/>
            </a:xfrm>
            <a:prstGeom prst="roundRect">
              <a:avLst/>
            </a:prstGeom>
            <a:solidFill>
              <a:srgbClr val="80AADC"/>
            </a:solidFill>
            <a:ln>
              <a:noFill/>
            </a:ln>
          </p:spPr>
          <p:style>
            <a:lnRef idx="1">
              <a:schemeClr val="accent5"/>
            </a:lnRef>
            <a:fillRef idx="3">
              <a:schemeClr val="accent5"/>
            </a:fillRef>
            <a:effectRef idx="2">
              <a:schemeClr val="accent5"/>
            </a:effectRef>
            <a:fontRef idx="minor">
              <a:schemeClr val="lt1"/>
            </a:fontRef>
          </p:style>
          <p:txBody>
            <a:bodyPr lIns="0" rIns="0" rtlCol="0" anchor="ctr"/>
            <a:lstStyle/>
            <a:p>
              <a:pPr indent="9525" algn="ctr">
                <a:spcAft>
                  <a:spcPts val="600"/>
                </a:spcAft>
              </a:pPr>
              <a:r>
                <a:rPr lang="sv-SE" sz="1200" dirty="0">
                  <a:ea typeface="Tahoma" panose="020B0604030504040204" pitchFamily="34" charset="0"/>
                  <a:cs typeface="Tahoma" panose="020B0604030504040204" pitchFamily="34" charset="0"/>
                </a:rPr>
                <a:t>New knowledge </a:t>
              </a:r>
              <a:br>
                <a:rPr lang="sv-SE" sz="1200" dirty="0">
                  <a:ea typeface="Tahoma" panose="020B0604030504040204" pitchFamily="34" charset="0"/>
                  <a:cs typeface="Tahoma" panose="020B0604030504040204" pitchFamily="34" charset="0"/>
                </a:rPr>
              </a:br>
              <a:r>
                <a:rPr lang="sv-SE" sz="1200" dirty="0">
                  <a:ea typeface="Tahoma" panose="020B0604030504040204" pitchFamily="34" charset="0"/>
                  <a:cs typeface="Tahoma" panose="020B0604030504040204" pitchFamily="34" charset="0"/>
                </a:rPr>
                <a:t>intensive </a:t>
              </a:r>
              <a:r>
                <a:rPr lang="sv-SE" sz="1200" dirty="0" smtClean="0">
                  <a:ea typeface="Tahoma" panose="020B0604030504040204" pitchFamily="34" charset="0"/>
                  <a:cs typeface="Tahoma" panose="020B0604030504040204" pitchFamily="34" charset="0"/>
                </a:rPr>
                <a:t>companies</a:t>
              </a:r>
              <a:endParaRPr lang="sv-SE" sz="1200" dirty="0">
                <a:ea typeface="Tahoma" panose="020B0604030504040204" pitchFamily="34" charset="0"/>
                <a:cs typeface="Tahoma" panose="020B0604030504040204" pitchFamily="34" charset="0"/>
              </a:endParaRPr>
            </a:p>
          </p:txBody>
        </p:sp>
        <p:sp>
          <p:nvSpPr>
            <p:cNvPr id="11" name="Rounded Rectangle 10"/>
            <p:cNvSpPr/>
            <p:nvPr/>
          </p:nvSpPr>
          <p:spPr>
            <a:xfrm>
              <a:off x="971600" y="3728156"/>
              <a:ext cx="1818000" cy="720000"/>
            </a:xfrm>
            <a:prstGeom prst="roundRect">
              <a:avLst/>
            </a:prstGeom>
            <a:solidFill>
              <a:srgbClr val="80AADC"/>
            </a:solidFill>
            <a:ln>
              <a:noFill/>
            </a:ln>
          </p:spPr>
          <p:style>
            <a:lnRef idx="1">
              <a:schemeClr val="accent5"/>
            </a:lnRef>
            <a:fillRef idx="3">
              <a:schemeClr val="accent5"/>
            </a:fillRef>
            <a:effectRef idx="2">
              <a:schemeClr val="accent5"/>
            </a:effectRef>
            <a:fontRef idx="minor">
              <a:schemeClr val="lt1"/>
            </a:fontRef>
          </p:style>
          <p:txBody>
            <a:bodyPr lIns="0" rIns="0" rtlCol="0" anchor="ctr"/>
            <a:lstStyle/>
            <a:p>
              <a:pPr lvl="0" indent="9525" algn="ctr">
                <a:spcAft>
                  <a:spcPts val="600"/>
                </a:spcAft>
              </a:pPr>
              <a:r>
                <a:rPr lang="sv-SE" sz="1200" dirty="0">
                  <a:ea typeface="Tahoma" panose="020B0604030504040204" pitchFamily="34" charset="0"/>
                  <a:cs typeface="Tahoma" panose="020B0604030504040204" pitchFamily="34" charset="0"/>
                </a:rPr>
                <a:t>More </a:t>
              </a:r>
              <a:r>
                <a:rPr lang="sv-SE" sz="1200" dirty="0" smtClean="0">
                  <a:ea typeface="Tahoma" panose="020B0604030504040204" pitchFamily="34" charset="0"/>
                  <a:cs typeface="Tahoma" panose="020B0604030504040204" pitchFamily="34" charset="0"/>
                </a:rPr>
                <a:t>entrepreneurial </a:t>
              </a:r>
              <a:r>
                <a:rPr lang="sv-SE" sz="1200" dirty="0">
                  <a:ea typeface="Tahoma" panose="020B0604030504040204" pitchFamily="34" charset="0"/>
                  <a:cs typeface="Tahoma" panose="020B0604030504040204" pitchFamily="34" charset="0"/>
                </a:rPr>
                <a:t>youth</a:t>
              </a:r>
            </a:p>
          </p:txBody>
        </p:sp>
        <p:sp>
          <p:nvSpPr>
            <p:cNvPr id="12" name="Rounded Rectangle 11"/>
            <p:cNvSpPr/>
            <p:nvPr/>
          </p:nvSpPr>
          <p:spPr>
            <a:xfrm>
              <a:off x="971600" y="4528348"/>
              <a:ext cx="1818000" cy="720000"/>
            </a:xfrm>
            <a:prstGeom prst="roundRect">
              <a:avLst/>
            </a:prstGeom>
            <a:solidFill>
              <a:srgbClr val="80AADC"/>
            </a:solidFill>
            <a:ln>
              <a:noFill/>
            </a:ln>
          </p:spPr>
          <p:style>
            <a:lnRef idx="1">
              <a:schemeClr val="accent5"/>
            </a:lnRef>
            <a:fillRef idx="3">
              <a:schemeClr val="accent5"/>
            </a:fillRef>
            <a:effectRef idx="2">
              <a:schemeClr val="accent5"/>
            </a:effectRef>
            <a:fontRef idx="minor">
              <a:schemeClr val="lt1"/>
            </a:fontRef>
          </p:style>
          <p:txBody>
            <a:bodyPr lIns="0" rIns="0" rtlCol="0" anchor="ctr"/>
            <a:lstStyle/>
            <a:p>
              <a:pPr lvl="0" algn="ctr">
                <a:spcAft>
                  <a:spcPts val="600"/>
                </a:spcAft>
              </a:pPr>
              <a:r>
                <a:rPr lang="en-US" sz="1200" dirty="0">
                  <a:latin typeface="+mj-lt"/>
                  <a:ea typeface="Tahoma" panose="020B0604030504040204" pitchFamily="34" charset="0"/>
                  <a:cs typeface="Tahoma" panose="020B0604030504040204" pitchFamily="34" charset="0"/>
                </a:rPr>
                <a:t>More exports by the Central Baltic companies to new markets</a:t>
              </a:r>
              <a:endParaRPr lang="sv-SE" sz="1200" dirty="0" smtClean="0">
                <a:latin typeface="+mj-lt"/>
                <a:ea typeface="Tahoma" panose="020B0604030504040204" pitchFamily="34" charset="0"/>
                <a:cs typeface="Tahoma" panose="020B0604030504040204" pitchFamily="34" charset="0"/>
              </a:endParaRPr>
            </a:p>
          </p:txBody>
        </p:sp>
        <p:sp>
          <p:nvSpPr>
            <p:cNvPr id="13" name="Rounded Rectangle 12"/>
            <p:cNvSpPr/>
            <p:nvPr/>
          </p:nvSpPr>
          <p:spPr>
            <a:xfrm>
              <a:off x="2873763" y="2931790"/>
              <a:ext cx="1818000" cy="720000"/>
            </a:xfrm>
            <a:prstGeom prst="roundRect">
              <a:avLst/>
            </a:prstGeom>
            <a:solidFill>
              <a:srgbClr val="95C12B"/>
            </a:solidFill>
            <a:ln>
              <a:no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200" dirty="0">
                  <a:latin typeface="+mj-lt"/>
                </a:rPr>
                <a:t>Natural and cultural resources developed into sustainable tourist attractions</a:t>
              </a:r>
              <a:endParaRPr lang="en-US" sz="1200" dirty="0" smtClean="0">
                <a:latin typeface="+mj-lt"/>
              </a:endParaRPr>
            </a:p>
          </p:txBody>
        </p:sp>
        <p:sp>
          <p:nvSpPr>
            <p:cNvPr id="14" name="Rounded Rectangle 13"/>
            <p:cNvSpPr/>
            <p:nvPr/>
          </p:nvSpPr>
          <p:spPr>
            <a:xfrm>
              <a:off x="2873763" y="3728156"/>
              <a:ext cx="1818000" cy="720000"/>
            </a:xfrm>
            <a:prstGeom prst="roundRect">
              <a:avLst/>
            </a:prstGeom>
            <a:solidFill>
              <a:srgbClr val="95C12B"/>
            </a:solidFill>
            <a:ln>
              <a:no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200" dirty="0" smtClean="0">
                  <a:latin typeface="+mj-lt"/>
                </a:rPr>
                <a:t>Sustainably planned and managed marine and coastal areas</a:t>
              </a:r>
            </a:p>
          </p:txBody>
        </p:sp>
        <p:sp>
          <p:nvSpPr>
            <p:cNvPr id="15" name="Rounded Rectangle 14"/>
            <p:cNvSpPr/>
            <p:nvPr/>
          </p:nvSpPr>
          <p:spPr>
            <a:xfrm>
              <a:off x="2873763" y="4528348"/>
              <a:ext cx="1818000" cy="720000"/>
            </a:xfrm>
            <a:prstGeom prst="roundRect">
              <a:avLst/>
            </a:prstGeom>
            <a:solidFill>
              <a:srgbClr val="95C12B"/>
            </a:solidFill>
            <a:ln>
              <a:no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200" dirty="0"/>
                <a:t>Better urban planning in the </a:t>
              </a:r>
              <a:r>
                <a:rPr lang="en-US" sz="1200" dirty="0" smtClean="0"/>
                <a:t>Central Baltic </a:t>
              </a:r>
              <a:r>
                <a:rPr lang="en-US" sz="1200" dirty="0"/>
                <a:t>region</a:t>
              </a:r>
              <a:endParaRPr lang="en-US" sz="1200" dirty="0" smtClean="0">
                <a:latin typeface="+mj-lt"/>
              </a:endParaRPr>
            </a:p>
          </p:txBody>
        </p:sp>
        <p:sp>
          <p:nvSpPr>
            <p:cNvPr id="16" name="Rounded Rectangle 15"/>
            <p:cNvSpPr/>
            <p:nvPr/>
          </p:nvSpPr>
          <p:spPr>
            <a:xfrm>
              <a:off x="2873763" y="5324966"/>
              <a:ext cx="1818000" cy="720000"/>
            </a:xfrm>
            <a:prstGeom prst="roundRect">
              <a:avLst/>
            </a:prstGeom>
            <a:solidFill>
              <a:srgbClr val="95C12B"/>
            </a:solidFill>
            <a:ln>
              <a:no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sz="1200" dirty="0" smtClean="0"/>
            </a:p>
            <a:p>
              <a:pPr algn="ctr"/>
              <a:r>
                <a:rPr lang="en-US" sz="1200" dirty="0" smtClean="0"/>
                <a:t>Reduced nutrients</a:t>
              </a:r>
              <a:r>
                <a:rPr lang="en-US" sz="1200" dirty="0"/>
                <a:t>, hazardous substances and toxic inflows to the Baltic Sea</a:t>
              </a:r>
            </a:p>
            <a:p>
              <a:pPr algn="ctr"/>
              <a:endParaRPr lang="en-US" sz="1200" dirty="0">
                <a:latin typeface="+mj-lt"/>
              </a:endParaRPr>
            </a:p>
          </p:txBody>
        </p:sp>
        <p:sp>
          <p:nvSpPr>
            <p:cNvPr id="17" name="Rounded Rectangle 16"/>
            <p:cNvSpPr/>
            <p:nvPr/>
          </p:nvSpPr>
          <p:spPr>
            <a:xfrm>
              <a:off x="4788024" y="2931790"/>
              <a:ext cx="1818000" cy="720000"/>
            </a:xfrm>
            <a:prstGeom prst="roundRect">
              <a:avLst/>
            </a:prstGeom>
            <a:gradFill flip="none" rotWithShape="1">
              <a:path path="rect">
                <a:fillToRect l="100000" t="100000"/>
              </a:path>
              <a:tileRect r="-100000" b="-100000"/>
            </a:gradFill>
            <a:ln>
              <a:noFill/>
            </a:ln>
          </p:spPr>
          <p:style>
            <a:lnRef idx="1">
              <a:schemeClr val="accent4"/>
            </a:lnRef>
            <a:fillRef idx="3">
              <a:schemeClr val="accent4"/>
            </a:fillRef>
            <a:effectRef idx="2">
              <a:schemeClr val="accent4"/>
            </a:effectRef>
            <a:fontRef idx="minor">
              <a:schemeClr val="lt1"/>
            </a:fontRef>
          </p:style>
          <p:txBody>
            <a:bodyPr rtlCol="0" anchor="ctr"/>
            <a:lstStyle/>
            <a:p>
              <a:pPr lvl="0" algn="ctr">
                <a:spcAft>
                  <a:spcPts val="600"/>
                </a:spcAft>
              </a:pPr>
              <a:r>
                <a:rPr lang="sv-SE" sz="1200" dirty="0" smtClean="0">
                  <a:latin typeface="+mj-lt"/>
                </a:rPr>
                <a:t>Improved transport flows of people and goods</a:t>
              </a:r>
            </a:p>
          </p:txBody>
        </p:sp>
        <p:sp>
          <p:nvSpPr>
            <p:cNvPr id="18" name="Rounded Rectangle 17"/>
            <p:cNvSpPr/>
            <p:nvPr/>
          </p:nvSpPr>
          <p:spPr>
            <a:xfrm>
              <a:off x="4788024" y="3728156"/>
              <a:ext cx="1818000" cy="720000"/>
            </a:xfrm>
            <a:prstGeom prst="roundRect">
              <a:avLst/>
            </a:prstGeom>
            <a:gradFill flip="none" rotWithShape="1">
              <a:path path="rect">
                <a:fillToRect l="100000" t="100000"/>
              </a:path>
              <a:tileRect r="-100000" b="-100000"/>
            </a:gradFill>
            <a:ln>
              <a:noFill/>
            </a:ln>
          </p:spPr>
          <p:style>
            <a:lnRef idx="1">
              <a:schemeClr val="accent4"/>
            </a:lnRef>
            <a:fillRef idx="3">
              <a:schemeClr val="accent4"/>
            </a:fillRef>
            <a:effectRef idx="2">
              <a:schemeClr val="accent4"/>
            </a:effectRef>
            <a:fontRef idx="minor">
              <a:schemeClr val="lt1"/>
            </a:fontRef>
          </p:style>
          <p:txBody>
            <a:bodyPr rtlCol="0" anchor="ctr"/>
            <a:lstStyle/>
            <a:p>
              <a:pPr lvl="0" algn="ctr">
                <a:spcAft>
                  <a:spcPts val="600"/>
                </a:spcAft>
              </a:pPr>
              <a:r>
                <a:rPr lang="sv-SE" sz="1200" dirty="0" smtClean="0">
                  <a:latin typeface="+mj-lt"/>
                </a:rPr>
                <a:t>Improved services of CB small ports for mobility and tourism</a:t>
              </a:r>
            </a:p>
          </p:txBody>
        </p:sp>
        <p:sp>
          <p:nvSpPr>
            <p:cNvPr id="19" name="Rounded Rectangle 18"/>
            <p:cNvSpPr/>
            <p:nvPr/>
          </p:nvSpPr>
          <p:spPr>
            <a:xfrm>
              <a:off x="6714440" y="2931790"/>
              <a:ext cx="1818000" cy="720000"/>
            </a:xfrm>
            <a:prstGeom prst="roundRect">
              <a:avLst/>
            </a:prstGeom>
            <a:solidFill>
              <a:srgbClr val="C10311"/>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sv-SE" sz="1200" dirty="0"/>
                <a:t>More people benefiting from stronger CB </a:t>
              </a:r>
              <a:r>
                <a:rPr lang="sv-SE" sz="1200" dirty="0" smtClean="0"/>
                <a:t>communities</a:t>
              </a:r>
              <a:endParaRPr lang="sv-SE" sz="1200" dirty="0"/>
            </a:p>
          </p:txBody>
        </p:sp>
        <p:sp>
          <p:nvSpPr>
            <p:cNvPr id="20" name="Rounded Rectangle 19"/>
            <p:cNvSpPr/>
            <p:nvPr/>
          </p:nvSpPr>
          <p:spPr>
            <a:xfrm>
              <a:off x="6725695" y="3728156"/>
              <a:ext cx="1818000" cy="720000"/>
            </a:xfrm>
            <a:prstGeom prst="roundRect">
              <a:avLst/>
            </a:prstGeom>
            <a:solidFill>
              <a:srgbClr val="C10311"/>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lvl="0" algn="ctr"/>
              <a:r>
                <a:rPr lang="sv-SE" sz="1200" dirty="0"/>
                <a:t>More aligned vocational education </a:t>
              </a:r>
              <a:r>
                <a:rPr lang="sv-SE" sz="1200" dirty="0" smtClean="0"/>
                <a:t>and training programmes</a:t>
              </a:r>
              <a:endParaRPr lang="sv-SE" sz="1200" dirty="0"/>
            </a:p>
          </p:txBody>
        </p:sp>
      </p:grpSp>
      <p:graphicFrame>
        <p:nvGraphicFramePr>
          <p:cNvPr id="21" name="Platshållare för innehåll 6"/>
          <p:cNvGraphicFramePr>
            <a:graphicFrameLocks/>
          </p:cNvGraphicFramePr>
          <p:nvPr>
            <p:extLst/>
          </p:nvPr>
        </p:nvGraphicFramePr>
        <p:xfrm>
          <a:off x="250627" y="1048981"/>
          <a:ext cx="7967915" cy="12752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2" name="Rounded Rectangle 21"/>
          <p:cNvSpPr/>
          <p:nvPr/>
        </p:nvSpPr>
        <p:spPr>
          <a:xfrm>
            <a:off x="513686" y="2225117"/>
            <a:ext cx="7560840" cy="238524"/>
          </a:xfrm>
          <a:prstGeom prst="roundRect">
            <a:avLst/>
          </a:prstGeom>
          <a:solidFill>
            <a:schemeClr val="bg1">
              <a:lumMod val="75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solidFill>
                  <a:schemeClr val="tx1"/>
                </a:solidFill>
                <a:latin typeface="+mj-lt"/>
              </a:rPr>
              <a:t>Access to and use and quality of ICT</a:t>
            </a:r>
          </a:p>
        </p:txBody>
      </p:sp>
      <p:sp>
        <p:nvSpPr>
          <p:cNvPr id="23" name="Rounded Rectangle 22"/>
          <p:cNvSpPr/>
          <p:nvPr/>
        </p:nvSpPr>
        <p:spPr>
          <a:xfrm>
            <a:off x="513686" y="2540445"/>
            <a:ext cx="7560840" cy="238524"/>
          </a:xfrm>
          <a:prstGeom prst="roundRect">
            <a:avLst/>
          </a:prstGeom>
          <a:solidFill>
            <a:schemeClr val="bg1">
              <a:lumMod val="75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solidFill>
                  <a:schemeClr val="tx1"/>
                </a:solidFill>
                <a:latin typeface="+mj-lt"/>
              </a:rPr>
              <a:t>The shift </a:t>
            </a:r>
            <a:r>
              <a:rPr lang="en-GB" sz="1400" dirty="0">
                <a:solidFill>
                  <a:schemeClr val="tx1"/>
                </a:solidFill>
                <a:latin typeface="+mj-lt"/>
              </a:rPr>
              <a:t>towards a </a:t>
            </a:r>
            <a:r>
              <a:rPr lang="en-GB" sz="1400" dirty="0" smtClean="0">
                <a:solidFill>
                  <a:schemeClr val="tx1"/>
                </a:solidFill>
                <a:latin typeface="+mj-lt"/>
              </a:rPr>
              <a:t>low-carbon economy </a:t>
            </a:r>
          </a:p>
        </p:txBody>
      </p:sp>
    </p:spTree>
    <p:extLst>
      <p:ext uri="{BB962C8B-B14F-4D97-AF65-F5344CB8AC3E}">
        <p14:creationId xmlns:p14="http://schemas.microsoft.com/office/powerpoint/2010/main" val="2380080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b="1" dirty="0" smtClean="0"/>
              <a:t>Priority 3: Well-connected region</a:t>
            </a:r>
            <a:endParaRPr lang="fi-FI" b="1" dirty="0"/>
          </a:p>
        </p:txBody>
      </p:sp>
      <p:sp>
        <p:nvSpPr>
          <p:cNvPr id="3" name="Content Placeholder 2"/>
          <p:cNvSpPr>
            <a:spLocks noGrp="1"/>
          </p:cNvSpPr>
          <p:nvPr>
            <p:ph idx="1"/>
          </p:nvPr>
        </p:nvSpPr>
        <p:spPr/>
        <p:txBody>
          <a:bodyPr/>
          <a:lstStyle/>
          <a:p>
            <a:r>
              <a:rPr lang="fi-FI" sz="2400" b="1" dirty="0"/>
              <a:t>3.1 – Improved transport flows of people and goods</a:t>
            </a:r>
          </a:p>
          <a:p>
            <a:pPr>
              <a:buFontTx/>
              <a:buChar char="-"/>
            </a:pPr>
            <a:r>
              <a:rPr lang="fi-FI" sz="2400" dirty="0"/>
              <a:t>projects improving conditions in transport corridors and transport nodes</a:t>
            </a:r>
          </a:p>
          <a:p>
            <a:r>
              <a:rPr lang="fi-FI" sz="2400" b="1" dirty="0" smtClean="0"/>
              <a:t>3.2 </a:t>
            </a:r>
            <a:r>
              <a:rPr lang="fi-FI" sz="2400" b="1" dirty="0"/>
              <a:t>– Improved services of existing small ports to improve local and regional mobility and contribute to tourism development</a:t>
            </a:r>
          </a:p>
          <a:p>
            <a:pPr>
              <a:buFontTx/>
              <a:buChar char="-"/>
            </a:pPr>
            <a:r>
              <a:rPr lang="fi-FI" sz="2400" dirty="0"/>
              <a:t>projects improving services in small ports on Central Baltic </a:t>
            </a:r>
            <a:r>
              <a:rPr lang="fi-FI" sz="2400" b="1" dirty="0"/>
              <a:t>coastal areas</a:t>
            </a:r>
            <a:r>
              <a:rPr lang="fi-FI" sz="2400" dirty="0"/>
              <a:t> (not inland ports)</a:t>
            </a:r>
          </a:p>
          <a:p>
            <a:pPr>
              <a:buFontTx/>
              <a:buChar char="-"/>
            </a:pPr>
            <a:r>
              <a:rPr lang="fi-FI" sz="2400" dirty="0" smtClean="0"/>
              <a:t>investments </a:t>
            </a:r>
            <a:r>
              <a:rPr lang="fi-FI" sz="2400" dirty="0"/>
              <a:t>are meant for improvents </a:t>
            </a:r>
            <a:r>
              <a:rPr lang="fi-FI" sz="2400" b="1" dirty="0"/>
              <a:t>on land </a:t>
            </a:r>
            <a:r>
              <a:rPr lang="fi-FI" sz="2400" dirty="0"/>
              <a:t>(not for dredging or constructing new piers)</a:t>
            </a:r>
          </a:p>
          <a:p>
            <a:endParaRPr lang="fi-FI" dirty="0"/>
          </a:p>
        </p:txBody>
      </p:sp>
    </p:spTree>
    <p:extLst>
      <p:ext uri="{BB962C8B-B14F-4D97-AF65-F5344CB8AC3E}">
        <p14:creationId xmlns:p14="http://schemas.microsoft.com/office/powerpoint/2010/main" val="1602690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pPr algn="ctr"/>
            <a:r>
              <a:rPr lang="fi-FI" b="1" dirty="0" smtClean="0"/>
              <a:t>Priority 3 indicators</a:t>
            </a:r>
            <a:endParaRPr lang="fi-FI" b="1" dirty="0"/>
          </a:p>
        </p:txBody>
      </p:sp>
      <p:sp>
        <p:nvSpPr>
          <p:cNvPr id="12" name="Content Placeholder 11"/>
          <p:cNvSpPr>
            <a:spLocks noGrp="1"/>
          </p:cNvSpPr>
          <p:nvPr>
            <p:ph idx="1"/>
          </p:nvPr>
        </p:nvSpPr>
        <p:spPr/>
        <p:txBody>
          <a:bodyPr>
            <a:normAutofit fontScale="77500" lnSpcReduction="20000"/>
          </a:bodyPr>
          <a:lstStyle/>
          <a:p>
            <a:r>
              <a:rPr lang="fi-FI" dirty="0" smtClean="0"/>
              <a:t>3.1 Result indicator:</a:t>
            </a:r>
          </a:p>
          <a:p>
            <a:pPr marL="0" indent="0">
              <a:buNone/>
            </a:pPr>
            <a:r>
              <a:rPr lang="fi-FI" dirty="0" smtClean="0"/>
              <a:t>	5</a:t>
            </a:r>
            <a:r>
              <a:rPr lang="fi-FI" dirty="0" smtClean="0"/>
              <a:t>% reduction of travel time in chosen transport </a:t>
            </a:r>
            <a:r>
              <a:rPr lang="fi-FI" dirty="0" smtClean="0"/>
              <a:t>	corridor </a:t>
            </a:r>
            <a:r>
              <a:rPr lang="fi-FI" dirty="0" smtClean="0"/>
              <a:t>or node</a:t>
            </a:r>
          </a:p>
          <a:p>
            <a:r>
              <a:rPr lang="fi-FI" dirty="0" smtClean="0"/>
              <a:t>3.1 Output indicator:</a:t>
            </a:r>
          </a:p>
          <a:p>
            <a:pPr marL="0" indent="0">
              <a:buNone/>
            </a:pPr>
            <a:r>
              <a:rPr lang="fi-FI" dirty="0" smtClean="0"/>
              <a:t>	25 developed and improved transport corridors and 	nodes</a:t>
            </a:r>
          </a:p>
          <a:p>
            <a:endParaRPr lang="fi-FI" dirty="0" smtClean="0"/>
          </a:p>
          <a:p>
            <a:r>
              <a:rPr lang="fi-FI" dirty="0" smtClean="0"/>
              <a:t>3.2 Result indicator:</a:t>
            </a:r>
          </a:p>
          <a:p>
            <a:pPr marL="0" indent="0">
              <a:buNone/>
            </a:pPr>
            <a:r>
              <a:rPr lang="fi-FI" dirty="0" smtClean="0"/>
              <a:t>	Share of small ports with good services</a:t>
            </a:r>
          </a:p>
          <a:p>
            <a:r>
              <a:rPr lang="fi-FI" dirty="0" smtClean="0"/>
              <a:t>3.2 Output indicator:</a:t>
            </a:r>
          </a:p>
          <a:p>
            <a:pPr marL="0" indent="0">
              <a:buNone/>
            </a:pPr>
            <a:r>
              <a:rPr lang="fi-FI" dirty="0" smtClean="0"/>
              <a:t>	15 ports with improved services</a:t>
            </a:r>
            <a:endParaRPr lang="fi-FI" dirty="0"/>
          </a:p>
        </p:txBody>
      </p:sp>
    </p:spTree>
    <p:extLst>
      <p:ext uri="{BB962C8B-B14F-4D97-AF65-F5344CB8AC3E}">
        <p14:creationId xmlns:p14="http://schemas.microsoft.com/office/powerpoint/2010/main" val="34852763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66273"/>
            <a:ext cx="7886700" cy="756465"/>
          </a:xfrm>
        </p:spPr>
        <p:txBody>
          <a:bodyPr/>
          <a:lstStyle/>
          <a:p>
            <a:pPr algn="ctr"/>
            <a:r>
              <a:rPr lang="en-GB" b="1" dirty="0" smtClean="0"/>
              <a:t>Types </a:t>
            </a:r>
            <a:r>
              <a:rPr lang="en-GB" b="1" dirty="0"/>
              <a:t>of </a:t>
            </a:r>
            <a:r>
              <a:rPr lang="en-GB" b="1" dirty="0" smtClean="0"/>
              <a:t>beneficiaries</a:t>
            </a:r>
            <a:endParaRPr lang="fi-FI" dirty="0"/>
          </a:p>
        </p:txBody>
      </p:sp>
      <p:sp>
        <p:nvSpPr>
          <p:cNvPr id="3" name="Content Placeholder 2"/>
          <p:cNvSpPr>
            <a:spLocks noGrp="1"/>
          </p:cNvSpPr>
          <p:nvPr>
            <p:ph idx="1"/>
          </p:nvPr>
        </p:nvSpPr>
        <p:spPr>
          <a:xfrm>
            <a:off x="628650" y="1705429"/>
            <a:ext cx="7886700" cy="4471534"/>
          </a:xfrm>
        </p:spPr>
        <p:txBody>
          <a:bodyPr/>
          <a:lstStyle/>
          <a:p>
            <a:r>
              <a:rPr lang="en-GB" sz="2400" dirty="0"/>
              <a:t>organisations and authorities on national, regional and local level responsible for planning and developing transport </a:t>
            </a:r>
            <a:r>
              <a:rPr lang="en-GB" sz="2400" dirty="0" smtClean="0"/>
              <a:t>solutions</a:t>
            </a:r>
            <a:endParaRPr lang="en-GB" sz="2400" dirty="0"/>
          </a:p>
          <a:p>
            <a:r>
              <a:rPr lang="en-GB" sz="2400" dirty="0" smtClean="0"/>
              <a:t>organisations responsible </a:t>
            </a:r>
            <a:r>
              <a:rPr lang="en-GB" sz="2400" dirty="0"/>
              <a:t>for the development and maintenance of small </a:t>
            </a:r>
            <a:r>
              <a:rPr lang="en-GB" sz="2400" dirty="0" smtClean="0"/>
              <a:t>ports</a:t>
            </a:r>
          </a:p>
          <a:p>
            <a:r>
              <a:rPr lang="fi-FI" sz="2400" dirty="0"/>
              <a:t>i</a:t>
            </a:r>
            <a:r>
              <a:rPr lang="fi-FI" sz="2400" dirty="0" smtClean="0"/>
              <a:t>nfrastructure owners</a:t>
            </a:r>
          </a:p>
          <a:p>
            <a:r>
              <a:rPr lang="en-GB" sz="2400" dirty="0" smtClean="0"/>
              <a:t>non-governmental organisations</a:t>
            </a:r>
          </a:p>
          <a:p>
            <a:r>
              <a:rPr lang="fi-FI" sz="2400" dirty="0" smtClean="0"/>
              <a:t>organisations representing target groups (associations, etc)</a:t>
            </a:r>
            <a:endParaRPr lang="en-GB" sz="2400" dirty="0" smtClean="0"/>
          </a:p>
          <a:p>
            <a:r>
              <a:rPr lang="en-GB" sz="2400" dirty="0" smtClean="0"/>
              <a:t>private </a:t>
            </a:r>
            <a:r>
              <a:rPr lang="en-GB" sz="2400" dirty="0"/>
              <a:t>companies operating in or providing services for small </a:t>
            </a:r>
            <a:r>
              <a:rPr lang="en-GB" sz="2400" dirty="0" smtClean="0"/>
              <a:t>ports</a:t>
            </a:r>
            <a:endParaRPr lang="en-GB" sz="2400" dirty="0" smtClean="0"/>
          </a:p>
          <a:p>
            <a:endParaRPr lang="en-GB" dirty="0"/>
          </a:p>
          <a:p>
            <a:endParaRPr lang="fi-FI" dirty="0"/>
          </a:p>
        </p:txBody>
      </p:sp>
    </p:spTree>
    <p:extLst>
      <p:ext uri="{BB962C8B-B14F-4D97-AF65-F5344CB8AC3E}">
        <p14:creationId xmlns:p14="http://schemas.microsoft.com/office/powerpoint/2010/main" val="21733377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i-FI" b="1" dirty="0" smtClean="0"/>
              <a:t>Cooperation character</a:t>
            </a:r>
            <a:endParaRPr lang="fi-FI" b="1" dirty="0"/>
          </a:p>
        </p:txBody>
      </p:sp>
      <p:sp>
        <p:nvSpPr>
          <p:cNvPr id="3" name="Content Placeholder 2"/>
          <p:cNvSpPr>
            <a:spLocks noGrp="1"/>
          </p:cNvSpPr>
          <p:nvPr>
            <p:ph idx="1"/>
          </p:nvPr>
        </p:nvSpPr>
        <p:spPr/>
        <p:txBody>
          <a:bodyPr/>
          <a:lstStyle/>
          <a:p>
            <a:pPr>
              <a:buFontTx/>
              <a:buChar char="-"/>
            </a:pPr>
            <a:r>
              <a:rPr lang="fi-FI" dirty="0" smtClean="0"/>
              <a:t>Clear cross-border value</a:t>
            </a:r>
          </a:p>
          <a:p>
            <a:pPr>
              <a:buFontTx/>
              <a:buChar char="-"/>
            </a:pPr>
            <a:r>
              <a:rPr lang="fi-FI" dirty="0" smtClean="0"/>
              <a:t>Value for every partner</a:t>
            </a:r>
          </a:p>
          <a:p>
            <a:pPr>
              <a:buFontTx/>
              <a:buChar char="-"/>
            </a:pPr>
            <a:r>
              <a:rPr lang="fi-FI" dirty="0" smtClean="0"/>
              <a:t>Result can be measured in every participating country</a:t>
            </a:r>
          </a:p>
          <a:p>
            <a:pPr>
              <a:buFontTx/>
              <a:buChar char="-"/>
            </a:pPr>
            <a:r>
              <a:rPr lang="fi-FI" dirty="0" smtClean="0"/>
              <a:t>Common network</a:t>
            </a:r>
          </a:p>
          <a:p>
            <a:pPr>
              <a:buFontTx/>
              <a:buChar char="-"/>
            </a:pPr>
            <a:r>
              <a:rPr lang="fi-FI" dirty="0" smtClean="0"/>
              <a:t>Joint marketing of the region</a:t>
            </a:r>
            <a:endParaRPr lang="fi-FI" dirty="0"/>
          </a:p>
        </p:txBody>
      </p:sp>
    </p:spTree>
    <p:extLst>
      <p:ext uri="{BB962C8B-B14F-4D97-AF65-F5344CB8AC3E}">
        <p14:creationId xmlns:p14="http://schemas.microsoft.com/office/powerpoint/2010/main" val="537276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24857"/>
            <a:ext cx="7886700" cy="1328057"/>
          </a:xfrm>
        </p:spPr>
        <p:txBody>
          <a:bodyPr/>
          <a:lstStyle/>
          <a:p>
            <a:r>
              <a:rPr lang="fi-FI" b="1" dirty="0" smtClean="0"/>
              <a:t>SO 3.1 Improved transport flows of people and goods</a:t>
            </a:r>
            <a:endParaRPr lang="fi-FI" b="1" dirty="0"/>
          </a:p>
        </p:txBody>
      </p:sp>
      <p:sp>
        <p:nvSpPr>
          <p:cNvPr id="3" name="Content Placeholder 2"/>
          <p:cNvSpPr>
            <a:spLocks noGrp="1"/>
          </p:cNvSpPr>
          <p:nvPr>
            <p:ph idx="1"/>
          </p:nvPr>
        </p:nvSpPr>
        <p:spPr>
          <a:xfrm>
            <a:off x="628650" y="2634343"/>
            <a:ext cx="7886700" cy="3542619"/>
          </a:xfrm>
        </p:spPr>
        <p:txBody>
          <a:bodyPr/>
          <a:lstStyle/>
          <a:p>
            <a:r>
              <a:rPr lang="fi-FI" sz="2400" dirty="0" smtClean="0"/>
              <a:t>Projects </a:t>
            </a:r>
            <a:r>
              <a:rPr lang="fi-FI" sz="2400" dirty="0"/>
              <a:t>improving conditions in transport corridors and transport </a:t>
            </a:r>
            <a:r>
              <a:rPr lang="fi-FI" sz="2400" dirty="0" smtClean="0"/>
              <a:t>nodes</a:t>
            </a:r>
          </a:p>
          <a:p>
            <a:r>
              <a:rPr lang="en-US" sz="2400" dirty="0" smtClean="0"/>
              <a:t>Integration </a:t>
            </a:r>
            <a:r>
              <a:rPr lang="en-US" sz="2400" dirty="0"/>
              <a:t>of different transport modes and the modal shift (incl. different sustainable transport means</a:t>
            </a:r>
            <a:r>
              <a:rPr lang="en-US" sz="2400" dirty="0" smtClean="0"/>
              <a:t>)</a:t>
            </a:r>
          </a:p>
          <a:p>
            <a:r>
              <a:rPr lang="en-GB" sz="2400" dirty="0"/>
              <a:t>Pilot investments leading to more efficient transport flows and lower CO2 emissions</a:t>
            </a:r>
          </a:p>
          <a:p>
            <a:r>
              <a:rPr lang="en-GB" sz="2400" dirty="0"/>
              <a:t>Planning and investing into ICT solutions to improve efficiency of transport nodes and corridors </a:t>
            </a:r>
          </a:p>
          <a:p>
            <a:endParaRPr lang="fi-FI" dirty="0"/>
          </a:p>
        </p:txBody>
      </p:sp>
    </p:spTree>
    <p:extLst>
      <p:ext uri="{BB962C8B-B14F-4D97-AF65-F5344CB8AC3E}">
        <p14:creationId xmlns:p14="http://schemas.microsoft.com/office/powerpoint/2010/main" val="39332567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785612"/>
            <a:ext cx="7886700" cy="1262129"/>
          </a:xfrm>
        </p:spPr>
        <p:txBody>
          <a:bodyPr/>
          <a:lstStyle/>
          <a:p>
            <a:r>
              <a:rPr lang="fi-FI" b="1" dirty="0" smtClean="0"/>
              <a:t>SO 3.2 </a:t>
            </a:r>
            <a:r>
              <a:rPr lang="en-US" b="1" dirty="0"/>
              <a:t>Improved services of existing small </a:t>
            </a:r>
            <a:r>
              <a:rPr lang="en-US" b="1" dirty="0" smtClean="0"/>
              <a:t>ports</a:t>
            </a:r>
            <a:endParaRPr lang="fi-FI" b="1" dirty="0"/>
          </a:p>
        </p:txBody>
      </p:sp>
      <p:sp>
        <p:nvSpPr>
          <p:cNvPr id="3" name="Content Placeholder 2"/>
          <p:cNvSpPr>
            <a:spLocks noGrp="1"/>
          </p:cNvSpPr>
          <p:nvPr>
            <p:ph idx="1"/>
          </p:nvPr>
        </p:nvSpPr>
        <p:spPr>
          <a:xfrm>
            <a:off x="628650" y="2202288"/>
            <a:ext cx="7886700" cy="3727534"/>
          </a:xfrm>
        </p:spPr>
        <p:txBody>
          <a:bodyPr/>
          <a:lstStyle/>
          <a:p>
            <a:r>
              <a:rPr lang="fi-FI" sz="2400" dirty="0" smtClean="0"/>
              <a:t>Projects </a:t>
            </a:r>
            <a:r>
              <a:rPr lang="fi-FI" sz="2400" dirty="0"/>
              <a:t>improving services in small ports on Central Baltic </a:t>
            </a:r>
            <a:r>
              <a:rPr lang="fi-FI" sz="2400" b="1" dirty="0"/>
              <a:t>coastal areas</a:t>
            </a:r>
            <a:r>
              <a:rPr lang="fi-FI" sz="2400" dirty="0"/>
              <a:t> (not inland ports) </a:t>
            </a:r>
          </a:p>
          <a:p>
            <a:r>
              <a:rPr lang="fi-FI" sz="2400" dirty="0" smtClean="0"/>
              <a:t>Small </a:t>
            </a:r>
            <a:r>
              <a:rPr lang="fi-FI" sz="2400" dirty="0"/>
              <a:t>ports – mainly yacht harbours delivering services to maritime </a:t>
            </a:r>
            <a:r>
              <a:rPr lang="fi-FI" sz="2400" dirty="0" smtClean="0"/>
              <a:t>tourists</a:t>
            </a:r>
          </a:p>
          <a:p>
            <a:r>
              <a:rPr lang="fi-FI" sz="2400" dirty="0" smtClean="0"/>
              <a:t>Ports </a:t>
            </a:r>
            <a:r>
              <a:rPr lang="fi-FI" sz="2400" dirty="0"/>
              <a:t>with minimal depth of 2 meters (for yachts</a:t>
            </a:r>
            <a:r>
              <a:rPr lang="fi-FI" sz="2400" dirty="0" smtClean="0"/>
              <a:t>)</a:t>
            </a:r>
          </a:p>
          <a:p>
            <a:r>
              <a:rPr lang="fi-FI" sz="2400" dirty="0"/>
              <a:t>Basic services what port should deliver, e.g. facility services, rescue services, etc. (not accommodation or catering services</a:t>
            </a:r>
            <a:r>
              <a:rPr lang="fi-FI" sz="2400" dirty="0" smtClean="0"/>
              <a:t>)</a:t>
            </a:r>
            <a:endParaRPr lang="fi-FI" sz="2400" dirty="0"/>
          </a:p>
          <a:p>
            <a:r>
              <a:rPr lang="fi-FI" sz="2400" dirty="0"/>
              <a:t>Investments are meant for improvements </a:t>
            </a:r>
            <a:r>
              <a:rPr lang="fi-FI" sz="2400" b="1" dirty="0"/>
              <a:t>on land </a:t>
            </a:r>
            <a:r>
              <a:rPr lang="fi-FI" sz="2400" dirty="0"/>
              <a:t>(not for dredging or constructing new piers)</a:t>
            </a:r>
          </a:p>
          <a:p>
            <a:endParaRPr lang="fi-FI" sz="2400" dirty="0"/>
          </a:p>
        </p:txBody>
      </p:sp>
    </p:spTree>
    <p:extLst>
      <p:ext uri="{BB962C8B-B14F-4D97-AF65-F5344CB8AC3E}">
        <p14:creationId xmlns:p14="http://schemas.microsoft.com/office/powerpoint/2010/main" val="336987456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teema">
  <a:themeElements>
    <a:clrScheme name="Central Baltic CB">
      <a:dk1>
        <a:sysClr val="windowText" lastClr="000000"/>
      </a:dk1>
      <a:lt1>
        <a:sysClr val="window" lastClr="FFFFFF"/>
      </a:lt1>
      <a:dk2>
        <a:srgbClr val="2B3485"/>
      </a:dk2>
      <a:lt2>
        <a:srgbClr val="E7E6E6"/>
      </a:lt2>
      <a:accent1>
        <a:srgbClr val="2B3485"/>
      </a:accent1>
      <a:accent2>
        <a:srgbClr val="7BAADF"/>
      </a:accent2>
      <a:accent3>
        <a:srgbClr val="DFEBF8"/>
      </a:accent3>
      <a:accent4>
        <a:srgbClr val="2B3485"/>
      </a:accent4>
      <a:accent5>
        <a:srgbClr val="95C12B"/>
      </a:accent5>
      <a:accent6>
        <a:srgbClr val="95C12B"/>
      </a:accent6>
      <a:hlink>
        <a:srgbClr val="2B3485"/>
      </a:hlink>
      <a:folHlink>
        <a:srgbClr val="2B3485"/>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e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entral Baltic 2014-2020" id="{CC97D586-0B82-4745-AC16-1E0AA311BD2C}" vid="{1BC5D28A-8762-4E8B-AC58-867701A505E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Central Baltic 2014-2020</Template>
  <TotalTime>445</TotalTime>
  <Words>729</Words>
  <Application>Microsoft Office PowerPoint</Application>
  <PresentationFormat>On-screen Show (4:3)</PresentationFormat>
  <Paragraphs>99</Paragraphs>
  <Slides>13</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Blue Highway</vt:lpstr>
      <vt:lpstr>Calibri</vt:lpstr>
      <vt:lpstr>Tahoma</vt:lpstr>
      <vt:lpstr>Trebuchet MS</vt:lpstr>
      <vt:lpstr>Office-teema</vt:lpstr>
      <vt:lpstr>Central Baltic Programme 2014-2020  Ivo Volt Project Manager</vt:lpstr>
      <vt:lpstr>Programme area and funding</vt:lpstr>
      <vt:lpstr>PowerPoint Presentation</vt:lpstr>
      <vt:lpstr>Priority 3: Well-connected region</vt:lpstr>
      <vt:lpstr>Priority 3 indicators</vt:lpstr>
      <vt:lpstr>Types of beneficiaries</vt:lpstr>
      <vt:lpstr>Cooperation character</vt:lpstr>
      <vt:lpstr>SO 3.1 Improved transport flows of people and goods</vt:lpstr>
      <vt:lpstr>SO 3.2 Improved services of existing small ports</vt:lpstr>
      <vt:lpstr>ADAPT           Assuring Depth of fairways for Archipelago Public Transportation</vt:lpstr>
      <vt:lpstr>MASAPO        Development of Maritime Safety in the Small Ports in the Baltic Sea Region</vt:lpstr>
      <vt:lpstr>MASAPO planned results</vt:lpstr>
      <vt:lpstr>Thank You!  Ivo.volt@centralbaltic.eu</vt:lpstr>
    </vt:vector>
  </TitlesOfParts>
  <Company>Central Baltic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Central Baltic – South Baltic  Programmes meeting in Turku</dc:title>
  <dc:creator>Volt Ivo</dc:creator>
  <cp:lastModifiedBy>Volt Ivo</cp:lastModifiedBy>
  <cp:revision>44</cp:revision>
  <dcterms:created xsi:type="dcterms:W3CDTF">2015-08-18T09:08:42Z</dcterms:created>
  <dcterms:modified xsi:type="dcterms:W3CDTF">2016-05-17T09:20:36Z</dcterms:modified>
</cp:coreProperties>
</file>